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1"/>
  </p:notesMasterIdLst>
  <p:sldIdLst>
    <p:sldId id="258" r:id="rId2"/>
    <p:sldId id="2076138220" r:id="rId3"/>
    <p:sldId id="2076138228" r:id="rId4"/>
    <p:sldId id="2076138229" r:id="rId5"/>
    <p:sldId id="2076138230" r:id="rId6"/>
    <p:sldId id="2076138231" r:id="rId7"/>
    <p:sldId id="2076138250" r:id="rId8"/>
    <p:sldId id="2076138232" r:id="rId9"/>
    <p:sldId id="2076138233" r:id="rId10"/>
    <p:sldId id="2076138234" r:id="rId11"/>
    <p:sldId id="2076138235" r:id="rId12"/>
    <p:sldId id="2076138236" r:id="rId13"/>
    <p:sldId id="2076138237" r:id="rId14"/>
    <p:sldId id="2076138253" r:id="rId15"/>
    <p:sldId id="2076138238" r:id="rId16"/>
    <p:sldId id="2076138239" r:id="rId17"/>
    <p:sldId id="2076138240" r:id="rId18"/>
    <p:sldId id="2076138254" r:id="rId19"/>
    <p:sldId id="2076138241" r:id="rId20"/>
    <p:sldId id="2076138242" r:id="rId21"/>
    <p:sldId id="2076138243" r:id="rId22"/>
    <p:sldId id="2076138244" r:id="rId23"/>
    <p:sldId id="2076138245" r:id="rId24"/>
    <p:sldId id="2076138262" r:id="rId25"/>
    <p:sldId id="2076138252" r:id="rId26"/>
    <p:sldId id="2076138246" r:id="rId27"/>
    <p:sldId id="2076138247" r:id="rId28"/>
    <p:sldId id="2076138248" r:id="rId29"/>
    <p:sldId id="2076138249" r:id="rId30"/>
    <p:sldId id="2076138251" r:id="rId31"/>
    <p:sldId id="2076138255" r:id="rId32"/>
    <p:sldId id="2076138263" r:id="rId33"/>
    <p:sldId id="2076138256" r:id="rId34"/>
    <p:sldId id="2076138257" r:id="rId35"/>
    <p:sldId id="2076138258" r:id="rId36"/>
    <p:sldId id="2076138260" r:id="rId37"/>
    <p:sldId id="2076138261" r:id="rId38"/>
    <p:sldId id="2076138259" r:id="rId39"/>
    <p:sldId id="2076138264" r:id="rId40"/>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A895DA-D264-4618-BDC4-2C91520A14E7}" v="29" dt="2022-07-07T13:25:58.627"/>
    <p1510:client id="{40980138-4A7C-4EB9-8405-D2D4800E93C1}" v="8" dt="2022-07-07T15:17:27.197"/>
    <p1510:client id="{894FA118-93F0-4BFF-9862-EEE43BE67894}" v="11" dt="2022-07-07T13:04:29.767"/>
    <p1510:client id="{B967E4DE-2B34-4B6C-A9F1-B46694043144}" v="57" dt="2022-07-07T14:57:01.7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7" d="100"/>
          <a:sy n="117" d="100"/>
        </p:scale>
        <p:origin x="112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3E297D-3AB5-4982-9C3F-43FF08EF008B}" type="datetimeFigureOut">
              <a:rPr lang="en-US" smtClean="0"/>
              <a:t>12/7/2022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3658CA-E7BC-464F-A5B0-FDB85E10AAF9}" type="slidenum">
              <a:rPr lang="en-US" smtClean="0"/>
              <a:t>‹#›</a:t>
            </a:fld>
            <a:endParaRPr lang="en-US"/>
          </a:p>
        </p:txBody>
      </p:sp>
    </p:spTree>
    <p:extLst>
      <p:ext uri="{BB962C8B-B14F-4D97-AF65-F5344CB8AC3E}">
        <p14:creationId xmlns:p14="http://schemas.microsoft.com/office/powerpoint/2010/main" val="12065481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0.jpe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16.jpe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1.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0.jpe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16152429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425269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86515686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863723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661047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4094861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30792168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67230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8929539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31187418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40824619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87077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190781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85325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9984296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222026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225339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1_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a:prstGeom prst="rect">
            <a:avLst/>
          </a:prstGeom>
        </p:spPr>
        <p:txBody>
          <a:bodyPr wrap="square" lIns="0" tIns="0" rIns="0" bIns="0">
            <a:spAutoFit/>
          </a:bodyPr>
          <a:lstStyle>
            <a:lvl1pPr>
              <a:lnSpc>
                <a:spcPts val="3137"/>
              </a:lnSpc>
              <a:defRPr sz="2700">
                <a:solidFill>
                  <a:srgbClr val="000000"/>
                </a:solidFill>
              </a:defRPr>
            </a:lvl1pPr>
          </a:lstStyle>
          <a:p>
            <a:r>
              <a:rPr lang="en-US"/>
              <a:t>Heading Segoe UI </a:t>
            </a:r>
            <a:r>
              <a:rPr lang="en-US" err="1"/>
              <a:t>Semibold</a:t>
            </a:r>
            <a:r>
              <a:rPr lang="en-US"/>
              <a:t> 28/32</a:t>
            </a:r>
          </a:p>
        </p:txBody>
      </p:sp>
      <p:sp>
        <p:nvSpPr>
          <p:cNvPr id="18" name="Text Box 3">
            <a:extLst>
              <a:ext uri="{FF2B5EF4-FFF2-40B4-BE49-F238E27FC236}">
                <a16:creationId xmlns:a16="http://schemas.microsoft.com/office/drawing/2014/main" id="{19F02595-114B-2D46-ABDC-5E65D166807C}"/>
              </a:ext>
            </a:extLst>
          </p:cNvPr>
          <p:cNvSpPr txBox="1">
            <a:spLocks noChangeArrowheads="1"/>
          </p:cNvSpPr>
          <p:nvPr userDrawn="1"/>
        </p:nvSpPr>
        <p:spPr bwMode="blackWhite">
          <a:xfrm>
            <a:off x="454169" y="6455174"/>
            <a:ext cx="11306469" cy="215444"/>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24" eaLnBrk="0" hangingPunct="0"/>
            <a:r>
              <a:rPr lang="en-US" sz="700">
                <a:solidFill>
                  <a:schemeClr val="accent6">
                    <a:lumMod val="75000"/>
                  </a:schemeClr>
                </a:solidFill>
                <a:cs typeface="Segoe UI" pitchFamily="34" charset="0"/>
              </a:rPr>
              <a:t>©Microsoft Corporation									                                                                                                                                             Azure </a:t>
            </a:r>
          </a:p>
        </p:txBody>
      </p:sp>
      <p:sp>
        <p:nvSpPr>
          <p:cNvPr id="7" name="Text Placeholder 3">
            <a:extLst>
              <a:ext uri="{FF2B5EF4-FFF2-40B4-BE49-F238E27FC236}">
                <a16:creationId xmlns:a16="http://schemas.microsoft.com/office/drawing/2014/main" id="{FEE1E43F-C091-614B-AA20-F39D0AACAA1C}"/>
              </a:ext>
            </a:extLst>
          </p:cNvPr>
          <p:cNvSpPr>
            <a:spLocks noGrp="1"/>
          </p:cNvSpPr>
          <p:nvPr>
            <p:ph type="body" sz="quarter" idx="10" hasCustomPrompt="1"/>
          </p:nvPr>
        </p:nvSpPr>
        <p:spPr>
          <a:xfrm>
            <a:off x="455995" y="1922586"/>
            <a:ext cx="9384447" cy="3385542"/>
          </a:xfrm>
          <a:prstGeom prst="rect">
            <a:avLst/>
          </a:prstGeom>
        </p:spPr>
        <p:txBody>
          <a:bodyPr wrap="square" lIns="0" tIns="0" rIns="0" bIns="0">
            <a:spAutoFit/>
          </a:bodyPr>
          <a:lstStyle>
            <a:lvl1pPr marL="336145" marR="0" indent="-336145" algn="l" defTabSz="914367" rtl="0" eaLnBrk="1" fontAlgn="auto" latinLnBrk="0" hangingPunct="1">
              <a:lnSpc>
                <a:spcPts val="2353"/>
              </a:lnSpc>
              <a:spcBef>
                <a:spcPts val="0"/>
              </a:spcBef>
              <a:spcAft>
                <a:spcPts val="0"/>
              </a:spcAft>
              <a:buClrTx/>
              <a:buSzPct val="90000"/>
              <a:buFont typeface="Arial" panose="020B0604020202020204" pitchFamily="34" charset="0"/>
              <a:buChar char="•"/>
              <a:tabLst/>
              <a:defRPr lang="en-US" sz="2000" kern="1200" spc="0" baseline="0" dirty="0">
                <a:solidFill>
                  <a:srgbClr val="000000"/>
                </a:solidFill>
                <a:latin typeface="+mn-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Bulleted list Segoe UI Regular 20/24. Dis </a:t>
            </a:r>
            <a:r>
              <a:rPr lang="en-US" err="1"/>
              <a:t>apid</a:t>
            </a:r>
            <a:r>
              <a:rPr lang="en-US"/>
              <a:t> es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vit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br>
              <a:rPr lang="en-US"/>
            </a:br>
            <a:endParaRPr lang="en-US"/>
          </a:p>
          <a:p>
            <a:pPr marL="336145" marR="0" lvl="0" indent="-336145" algn="l" defTabSz="914367" rtl="0" eaLnBrk="1" fontAlgn="auto" latinLnBrk="0" hangingPunct="1">
              <a:lnSpc>
                <a:spcPts val="2353"/>
              </a:lnSpc>
              <a:spcBef>
                <a:spcPts val="0"/>
              </a:spcBef>
              <a:spcAft>
                <a:spcPts val="0"/>
              </a:spcAft>
              <a:buClrTx/>
              <a:buSzPct val="90000"/>
              <a:buFont typeface="Arial" panose="020B0604020202020204" pitchFamily="34" charset="0"/>
              <a:buChar char="•"/>
              <a:tabLst/>
              <a:defRPr/>
            </a:pPr>
            <a:r>
              <a:rPr lang="en-US"/>
              <a:t>Bulleted list Segoe UI Regular 20/24. Dis </a:t>
            </a:r>
            <a:r>
              <a:rPr lang="en-US" err="1"/>
              <a:t>apid</a:t>
            </a:r>
            <a:r>
              <a:rPr lang="en-US"/>
              <a:t> es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vit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br>
              <a:rPr lang="en-US"/>
            </a:br>
            <a:endParaRPr lang="en-US"/>
          </a:p>
          <a:p>
            <a:pPr marL="336145" marR="0" lvl="0" indent="-336145" algn="l" defTabSz="914367" rtl="0" eaLnBrk="1" fontAlgn="auto" latinLnBrk="0" hangingPunct="1">
              <a:lnSpc>
                <a:spcPts val="2353"/>
              </a:lnSpc>
              <a:spcBef>
                <a:spcPts val="0"/>
              </a:spcBef>
              <a:spcAft>
                <a:spcPts val="0"/>
              </a:spcAft>
              <a:buClrTx/>
              <a:buSzPct val="90000"/>
              <a:buFont typeface="Arial" panose="020B0604020202020204" pitchFamily="34" charset="0"/>
              <a:buChar char="•"/>
              <a:tabLst/>
              <a:defRPr/>
            </a:pPr>
            <a:r>
              <a:rPr lang="en-US"/>
              <a:t>Bulleted list Segoe UI Regular 20/24. Dis </a:t>
            </a:r>
            <a:r>
              <a:rPr lang="en-US" err="1"/>
              <a:t>apid</a:t>
            </a:r>
            <a:r>
              <a:rPr lang="en-US"/>
              <a:t> es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vit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endParaRPr lang="en-US"/>
          </a:p>
          <a:p>
            <a:pPr lvl="0"/>
            <a:endParaRPr lang="en-US"/>
          </a:p>
          <a:p>
            <a:pPr lvl="0"/>
            <a:endParaRPr lang="en-US"/>
          </a:p>
          <a:p>
            <a:pPr lvl="0"/>
            <a:endParaRPr lang="en-US"/>
          </a:p>
        </p:txBody>
      </p:sp>
    </p:spTree>
    <p:extLst>
      <p:ext uri="{BB962C8B-B14F-4D97-AF65-F5344CB8AC3E}">
        <p14:creationId xmlns:p14="http://schemas.microsoft.com/office/powerpoint/2010/main" val="331999084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3734267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0262356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85130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4001562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47618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3849928"/>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63000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937879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0324244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8056339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46155755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36479264"/>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712084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24593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48136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10065229"/>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980411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66779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4687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5478079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658272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4174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284449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514130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3157172"/>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70743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667833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202547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617315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659915282"/>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1349354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109304456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287768458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365080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5624523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6030158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630276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423720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75552228"/>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3242731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9901772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0596418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18957675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94402105"/>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2000489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35324110"/>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4565312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4102863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7817761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7692717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956135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0439515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5736499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527873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555283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9516251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3729834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8241328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26071083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84502532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66568967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661851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1475047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16697439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516892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20195848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5914561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244654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415253884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02394993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0334388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3037318021"/>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3146267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3389277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093904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2022281769"/>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3932734715"/>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1000358192"/>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27355789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74176492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40582800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2516127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83703101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4338761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77284928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823072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5375203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69116271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1353582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2380932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811618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2322840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76166064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6770412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50203742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23636138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theme" Target="../theme/theme1.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image" Target="../media/image1.emf"/><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116"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5442702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 id="2147483723" r:id="rId63"/>
    <p:sldLayoutId id="2147483724" r:id="rId64"/>
    <p:sldLayoutId id="2147483725" r:id="rId65"/>
    <p:sldLayoutId id="2147483726" r:id="rId66"/>
    <p:sldLayoutId id="2147483727" r:id="rId67"/>
    <p:sldLayoutId id="2147483728" r:id="rId68"/>
    <p:sldLayoutId id="2147483729" r:id="rId69"/>
    <p:sldLayoutId id="2147483730" r:id="rId70"/>
    <p:sldLayoutId id="2147483731" r:id="rId71"/>
    <p:sldLayoutId id="2147483732" r:id="rId72"/>
    <p:sldLayoutId id="2147483733" r:id="rId73"/>
    <p:sldLayoutId id="2147483734" r:id="rId74"/>
    <p:sldLayoutId id="2147483735" r:id="rId75"/>
    <p:sldLayoutId id="2147483736" r:id="rId76"/>
    <p:sldLayoutId id="2147483737" r:id="rId77"/>
    <p:sldLayoutId id="2147483738" r:id="rId78"/>
    <p:sldLayoutId id="2147483739" r:id="rId79"/>
    <p:sldLayoutId id="2147483740" r:id="rId80"/>
    <p:sldLayoutId id="2147483741" r:id="rId81"/>
    <p:sldLayoutId id="2147483742" r:id="rId82"/>
    <p:sldLayoutId id="2147483743" r:id="rId83"/>
    <p:sldLayoutId id="2147483744" r:id="rId84"/>
    <p:sldLayoutId id="2147483745" r:id="rId85"/>
    <p:sldLayoutId id="2147483746" r:id="rId86"/>
    <p:sldLayoutId id="2147483747" r:id="rId87"/>
    <p:sldLayoutId id="2147483748" r:id="rId88"/>
    <p:sldLayoutId id="2147483749" r:id="rId89"/>
    <p:sldLayoutId id="2147483750" r:id="rId90"/>
    <p:sldLayoutId id="2147483751" r:id="rId91"/>
    <p:sldLayoutId id="2147483752" r:id="rId92"/>
    <p:sldLayoutId id="2147483753" r:id="rId93"/>
    <p:sldLayoutId id="2147483754" r:id="rId94"/>
    <p:sldLayoutId id="2147483755" r:id="rId95"/>
    <p:sldLayoutId id="2147483756" r:id="rId96"/>
    <p:sldLayoutId id="2147483757" r:id="rId97"/>
    <p:sldLayoutId id="2147483758" r:id="rId98"/>
    <p:sldLayoutId id="2147483759" r:id="rId99"/>
    <p:sldLayoutId id="2147483760" r:id="rId100"/>
    <p:sldLayoutId id="2147483761" r:id="rId101"/>
    <p:sldLayoutId id="2147483762" r:id="rId102"/>
    <p:sldLayoutId id="2147483763" r:id="rId103"/>
    <p:sldLayoutId id="2147483764" r:id="rId104"/>
    <p:sldLayoutId id="2147483765" r:id="rId105"/>
    <p:sldLayoutId id="2147483766" r:id="rId106"/>
    <p:sldLayoutId id="2147483767" r:id="rId107"/>
    <p:sldLayoutId id="2147483768" r:id="rId108"/>
    <p:sldLayoutId id="2147483769" r:id="rId109"/>
    <p:sldLayoutId id="2147483770" r:id="rId110"/>
    <p:sldLayoutId id="2147483771" r:id="rId111"/>
    <p:sldLayoutId id="2147483772" r:id="rId112"/>
    <p:sldLayoutId id="2147483773" r:id="rId113"/>
    <p:sldLayoutId id="2147483774" r:id="rId114"/>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github.com/cjoakim/azure-cosmosdb-altgraph" TargetMode="External"/><Relationship Id="rId2" Type="http://schemas.openxmlformats.org/officeDocument/2006/relationships/hyperlink" Target="https://www.linkedin.com/in/chris-joakim-4859b89" TargetMode="Externa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hyperlink" Target="https://www.youtube.com/watch?v=SGih_Kj_1yk"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14.xml"/></Relationships>
</file>

<file path=ppt/slides/_rels/slide1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4.xml"/></Relationships>
</file>

<file path=ppt/slides/_rels/slide12.xml.rels><?xml version="1.0" encoding="UTF-8" standalone="yes"?>
<Relationships xmlns="http://schemas.openxmlformats.org/package/2006/relationships"><Relationship Id="rId3" Type="http://schemas.openxmlformats.org/officeDocument/2006/relationships/hyperlink" Target="https://docs.microsoft.com/en-us/azure/cosmos-db/integrated-cache" TargetMode="External"/><Relationship Id="rId2" Type="http://schemas.openxmlformats.org/officeDocument/2006/relationships/hyperlink" Target="https://azure.microsoft.com/en-us/services/cache/" TargetMode="External"/><Relationship Id="rId1" Type="http://schemas.openxmlformats.org/officeDocument/2006/relationships/slideLayout" Target="../slideLayouts/slideLayout114.xml"/></Relationships>
</file>

<file path=ppt/slides/_rels/slide13.xml.rels><?xml version="1.0" encoding="UTF-8" standalone="yes"?>
<Relationships xmlns="http://schemas.openxmlformats.org/package/2006/relationships"><Relationship Id="rId3" Type="http://schemas.openxmlformats.org/officeDocument/2006/relationships/hyperlink" Target="https://docs.microsoft.com/en-us/azure/developer/java/spring-framework/how-to-guides-spring-data-cosmosdb" TargetMode="External"/><Relationship Id="rId2" Type="http://schemas.openxmlformats.org/officeDocument/2006/relationships/hyperlink" Target="https://spring.io/projects/spring-boot" TargetMode="External"/><Relationship Id="rId1" Type="http://schemas.openxmlformats.org/officeDocument/2006/relationships/slideLayout" Target="../slideLayouts/slideLayout114.xml"/><Relationship Id="rId4" Type="http://schemas.openxmlformats.org/officeDocument/2006/relationships/hyperlink" Target="https://projectlombok.org/" TargetMode="External"/></Relationships>
</file>

<file path=ppt/slides/_rels/slide14.xml.rels><?xml version="1.0" encoding="UTF-8" standalone="yes"?>
<Relationships xmlns="http://schemas.openxmlformats.org/package/2006/relationships"><Relationship Id="rId2" Type="http://schemas.openxmlformats.org/officeDocument/2006/relationships/hyperlink" Target="https://jgrapht.org/" TargetMode="External"/><Relationship Id="rId1" Type="http://schemas.openxmlformats.org/officeDocument/2006/relationships/slideLayout" Target="../slideLayouts/slideLayout114.xml"/></Relationships>
</file>

<file path=ppt/slides/_rels/slide15.xml.rels><?xml version="1.0" encoding="UTF-8" standalone="yes"?>
<Relationships xmlns="http://schemas.openxmlformats.org/package/2006/relationships"><Relationship Id="rId3" Type="http://schemas.openxmlformats.org/officeDocument/2006/relationships/hyperlink" Target="https://learn.microsoft.com/en-us/azure/cosmos-db/graph/graph-visualization-partners" TargetMode="External"/><Relationship Id="rId2" Type="http://schemas.openxmlformats.org/officeDocument/2006/relationships/hyperlink" Target="https://d3js.org/" TargetMode="External"/><Relationship Id="rId1" Type="http://schemas.openxmlformats.org/officeDocument/2006/relationships/slideLayout" Target="../slideLayouts/slideLayout114.xml"/><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hyperlink" Target="https://github.com/Azure-Samples/azure-cosmos-db-graph-npm-bom-sample" TargetMode="External"/><Relationship Id="rId1" Type="http://schemas.openxmlformats.org/officeDocument/2006/relationships/slideLayout" Target="../slideLayouts/slideLayout114.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cjoakim/azure-cosmosdb-synapse-link" TargetMode="External"/><Relationship Id="rId2" Type="http://schemas.openxmlformats.org/officeDocument/2006/relationships/hyperlink" Target="https://docs.microsoft.com/en-us/azure/cosmos-db/synapse-link" TargetMode="External"/><Relationship Id="rId1" Type="http://schemas.openxmlformats.org/officeDocument/2006/relationships/slideLayout" Target="../slideLayouts/slideLayout114.xml"/><Relationship Id="rId6" Type="http://schemas.openxmlformats.org/officeDocument/2006/relationships/hyperlink" Target="https://docs.microsoft.com/en-us/azure/cosmos-db/serverless" TargetMode="External"/><Relationship Id="rId5" Type="http://schemas.openxmlformats.org/officeDocument/2006/relationships/hyperlink" Target="https://docs.microsoft.com/en-us/azure/cosmos-db/set-throughput" TargetMode="External"/><Relationship Id="rId4" Type="http://schemas.openxmlformats.org/officeDocument/2006/relationships/hyperlink" Target="https://docs.microsoft.com/en-us/azure/cosmos-db/hierarchical-partition-key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14.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cjoakim/azure-cosmosdb-altgraph" TargetMode="External"/><Relationship Id="rId1" Type="http://schemas.openxmlformats.org/officeDocument/2006/relationships/slideLayout" Target="../slideLayouts/slideLayout114.xml"/></Relationships>
</file>

<file path=ppt/slides/_rels/slide2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2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2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14.xml"/></Relationships>
</file>

<file path=ppt/slides/_rels/slide2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14.xml"/></Relationships>
</file>

<file path=ppt/slides/_rels/slide2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14.xml"/></Relationships>
</file>

<file path=ppt/slides/_rels/slide2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14.xml"/></Relationships>
</file>

<file path=ppt/slides/_rels/slide2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14.xml"/></Relationships>
</file>

<file path=ppt/slides/_rels/slide2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3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14.xml"/></Relationships>
</file>

<file path=ppt/slides/_rels/slide3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14.xml"/></Relationships>
</file>

<file path=ppt/slides/_rels/slide3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14.xml"/></Relationships>
</file>

<file path=ppt/slides/_rels/slide3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14.xml"/></Relationships>
</file>

<file path=ppt/slides/_rels/slide3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14.xml"/></Relationships>
</file>

<file path=ppt/slides/_rels/slide3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14.xml"/></Relationships>
</file>

<file path=ppt/slides/_rels/slide3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14.xml"/></Relationships>
</file>

<file path=ppt/slides/_rels/slide37.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14.xml"/></Relationships>
</file>

<file path=ppt/slides/_rels/slide3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1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4.xml.rels><?xml version="1.0" encoding="UTF-8" standalone="yes"?>
<Relationships xmlns="http://schemas.openxmlformats.org/package/2006/relationships"><Relationship Id="rId2" Type="http://schemas.openxmlformats.org/officeDocument/2006/relationships/hyperlink" Target="https://www.youtube.com/playlist?list=PLmamF3YkHLoKMzT3gP4oqHiJbjMaiiLEh" TargetMode="External"/><Relationship Id="rId1" Type="http://schemas.openxmlformats.org/officeDocument/2006/relationships/slideLayout" Target="../slideLayouts/slideLayout114.xml"/></Relationships>
</file>

<file path=ppt/slides/_rels/slide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4.xml"/></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4.xml"/></Relationships>
</file>

<file path=ppt/slides/_rels/slide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0A0438-699A-4803-ACE7-249E3D6C21A7}"/>
              </a:ext>
            </a:extLst>
          </p:cNvPr>
          <p:cNvSpPr>
            <a:spLocks noGrp="1"/>
          </p:cNvSpPr>
          <p:nvPr>
            <p:ph type="title"/>
          </p:nvPr>
        </p:nvSpPr>
        <p:spPr>
          <a:xfrm>
            <a:off x="584200" y="2038369"/>
            <a:ext cx="9144000" cy="553998"/>
          </a:xfrm>
        </p:spPr>
        <p:txBody>
          <a:bodyPr/>
          <a:lstStyle/>
          <a:p>
            <a:r>
              <a:rPr lang="en-US" b="1" i="0" dirty="0">
                <a:solidFill>
                  <a:srgbClr val="FFFFFF"/>
                </a:solidFill>
                <a:effectLst/>
                <a:latin typeface="Segoe UI" panose="020B0502040204020203" pitchFamily="34" charset="0"/>
              </a:rPr>
              <a:t>Azure Cosmos DB – </a:t>
            </a:r>
            <a:r>
              <a:rPr lang="en-US" b="1" i="0" dirty="0" err="1">
                <a:solidFill>
                  <a:srgbClr val="FFFFFF"/>
                </a:solidFill>
                <a:effectLst/>
                <a:latin typeface="Segoe UI" panose="020B0502040204020203" pitchFamily="34" charset="0"/>
              </a:rPr>
              <a:t>AltGraph</a:t>
            </a:r>
            <a:endParaRPr lang="en-US" dirty="0"/>
          </a:p>
        </p:txBody>
      </p:sp>
      <p:sp>
        <p:nvSpPr>
          <p:cNvPr id="5" name="Text Placeholder 4">
            <a:extLst>
              <a:ext uri="{FF2B5EF4-FFF2-40B4-BE49-F238E27FC236}">
                <a16:creationId xmlns:a16="http://schemas.microsoft.com/office/drawing/2014/main" id="{3E494F2E-BB79-4B86-A73D-0A74055360F0}"/>
              </a:ext>
            </a:extLst>
          </p:cNvPr>
          <p:cNvSpPr>
            <a:spLocks noGrp="1"/>
          </p:cNvSpPr>
          <p:nvPr>
            <p:ph type="body" sz="quarter" idx="12"/>
          </p:nvPr>
        </p:nvSpPr>
        <p:spPr>
          <a:xfrm>
            <a:off x="584200" y="2683683"/>
            <a:ext cx="9144000" cy="2810424"/>
          </a:xfrm>
        </p:spPr>
        <p:txBody>
          <a:bodyPr/>
          <a:lstStyle/>
          <a:p>
            <a:endParaRPr lang="en-US" dirty="0"/>
          </a:p>
          <a:p>
            <a:r>
              <a:rPr lang="en-US" dirty="0"/>
              <a:t>Chris Joakim, Microsoft, Cosmos DB Global Black Belt (GBB)</a:t>
            </a:r>
          </a:p>
          <a:p>
            <a:r>
              <a:rPr lang="en-US" dirty="0">
                <a:hlinkClick r:id="rId2"/>
              </a:rPr>
              <a:t>https://www.linkedin.com/in/chris-joakim-4859b89</a:t>
            </a:r>
            <a:endParaRPr lang="en-US" dirty="0"/>
          </a:p>
          <a:p>
            <a:r>
              <a:rPr lang="en-US" dirty="0">
                <a:hlinkClick r:id="rId3"/>
              </a:rPr>
              <a:t>https://github.com/cjoakim/azure-cosmosdb-altgraph</a:t>
            </a:r>
            <a:endParaRPr lang="en-US" dirty="0"/>
          </a:p>
          <a:p>
            <a:r>
              <a:rPr lang="en-US" dirty="0">
                <a:hlinkClick r:id="rId4"/>
              </a:rPr>
              <a:t>https://www.youtube.com/watch?v=SGih_Kj_1yk</a:t>
            </a:r>
            <a:endParaRPr lang="en-US" dirty="0"/>
          </a:p>
          <a:p>
            <a:endParaRPr lang="en-US" dirty="0"/>
          </a:p>
          <a:p>
            <a:r>
              <a:rPr lang="en-US" dirty="0"/>
              <a:t> </a:t>
            </a:r>
          </a:p>
          <a:p>
            <a:endParaRPr lang="en-US" dirty="0"/>
          </a:p>
        </p:txBody>
      </p:sp>
      <p:pic>
        <p:nvPicPr>
          <p:cNvPr id="11" name="Picture 10" descr="Icon&#10;&#10;Description automatically generated">
            <a:extLst>
              <a:ext uri="{FF2B5EF4-FFF2-40B4-BE49-F238E27FC236}">
                <a16:creationId xmlns:a16="http://schemas.microsoft.com/office/drawing/2014/main" id="{4B38226E-FC6F-BE76-79E9-DEF7C3AF72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4707467"/>
            <a:ext cx="2783714" cy="1461450"/>
          </a:xfrm>
          <a:prstGeom prst="rect">
            <a:avLst/>
          </a:prstGeom>
        </p:spPr>
      </p:pic>
      <p:pic>
        <p:nvPicPr>
          <p:cNvPr id="3" name="Picture 2" descr="A picture containing text, clock&#10;&#10;Description automatically generated">
            <a:extLst>
              <a:ext uri="{FF2B5EF4-FFF2-40B4-BE49-F238E27FC236}">
                <a16:creationId xmlns:a16="http://schemas.microsoft.com/office/drawing/2014/main" id="{63B2D0E1-3384-32FA-7E3B-C795CB24CEC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74605" y="4955461"/>
            <a:ext cx="1133610" cy="1077292"/>
          </a:xfrm>
          <a:prstGeom prst="rect">
            <a:avLst/>
          </a:prstGeom>
        </p:spPr>
      </p:pic>
    </p:spTree>
    <p:extLst>
      <p:ext uri="{BB962C8B-B14F-4D97-AF65-F5344CB8AC3E}">
        <p14:creationId xmlns:p14="http://schemas.microsoft.com/office/powerpoint/2010/main" val="3054645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Design Foundations:  The concept of an Index (as in Book)</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587022" y="2756027"/>
            <a:ext cx="3691467" cy="1957459"/>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a:buFont typeface="Arial" panose="020B0604020202020204" pitchFamily="34" charset="0"/>
              <a:buChar char="•"/>
            </a:pPr>
            <a:endParaRPr lang="en-US" sz="1800" dirty="0">
              <a:cs typeface="Segoe UI"/>
            </a:endParaRPr>
          </a:p>
          <a:p>
            <a:r>
              <a:rPr lang="en-US" sz="1800" dirty="0">
                <a:cs typeface="Segoe UI"/>
              </a:rPr>
              <a:t>Indexes enable you to quickly </a:t>
            </a:r>
          </a:p>
          <a:p>
            <a:r>
              <a:rPr lang="en-US" sz="1800" dirty="0">
                <a:cs typeface="Segoe UI"/>
              </a:rPr>
              <a:t>find what you’re looking for.</a:t>
            </a:r>
          </a:p>
          <a:p>
            <a:endParaRPr lang="en-US" sz="1800" dirty="0">
              <a:cs typeface="Segoe UI"/>
            </a:endParaRPr>
          </a:p>
          <a:p>
            <a:r>
              <a:rPr lang="en-US" sz="1800" dirty="0">
                <a:cs typeface="Segoe UI"/>
              </a:rPr>
              <a:t>It’s quite small relative to the size of the Book it indexes.</a:t>
            </a: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Table&#10;&#10;Description automatically generated">
            <a:extLst>
              <a:ext uri="{FF2B5EF4-FFF2-40B4-BE49-F238E27FC236}">
                <a16:creationId xmlns:a16="http://schemas.microsoft.com/office/drawing/2014/main" id="{B57F634D-2850-339D-B972-785CEC8D86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0582" y="1469630"/>
            <a:ext cx="4118762" cy="5025870"/>
          </a:xfrm>
          <a:prstGeom prst="rect">
            <a:avLst/>
          </a:prstGeom>
        </p:spPr>
      </p:pic>
    </p:spTree>
    <p:extLst>
      <p:ext uri="{BB962C8B-B14F-4D97-AF65-F5344CB8AC3E}">
        <p14:creationId xmlns:p14="http://schemas.microsoft.com/office/powerpoint/2010/main" val="187622277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Design Foundations:  Cosmos DB Partitioning</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2021304" y="5347723"/>
            <a:ext cx="7684169" cy="1126462"/>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800" dirty="0">
                <a:cs typeface="Segoe UI"/>
              </a:rPr>
              <a:t>Reads within the same logical and physical partition are faster.</a:t>
            </a:r>
          </a:p>
          <a:p>
            <a:r>
              <a:rPr lang="en-US" sz="1800" dirty="0">
                <a:cs typeface="Segoe UI"/>
              </a:rPr>
              <a:t>The </a:t>
            </a:r>
            <a:r>
              <a:rPr lang="en-US" sz="1800" b="1" dirty="0">
                <a:cs typeface="Segoe UI"/>
              </a:rPr>
              <a:t>Triples</a:t>
            </a:r>
            <a:r>
              <a:rPr lang="en-US" sz="1800" dirty="0">
                <a:cs typeface="Segoe UI"/>
              </a:rPr>
              <a:t> and </a:t>
            </a:r>
            <a:r>
              <a:rPr lang="en-US" sz="1800" b="1" dirty="0">
                <a:cs typeface="Segoe UI"/>
              </a:rPr>
              <a:t>Seed Data </a:t>
            </a:r>
            <a:r>
              <a:rPr lang="en-US" sz="1800" dirty="0">
                <a:cs typeface="Segoe UI"/>
              </a:rPr>
              <a:t>(see following pages) can reside in the same logical partition.</a:t>
            </a: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Diagram&#10;&#10;Description automatically generated">
            <a:extLst>
              <a:ext uri="{FF2B5EF4-FFF2-40B4-BE49-F238E27FC236}">
                <a16:creationId xmlns:a16="http://schemas.microsoft.com/office/drawing/2014/main" id="{EE1F6905-0B93-B818-6F96-A1D1C2D241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7153" y="1825527"/>
            <a:ext cx="7381352" cy="2903815"/>
          </a:xfrm>
          <a:prstGeom prst="rect">
            <a:avLst/>
          </a:prstGeom>
        </p:spPr>
      </p:pic>
    </p:spTree>
    <p:extLst>
      <p:ext uri="{BB962C8B-B14F-4D97-AF65-F5344CB8AC3E}">
        <p14:creationId xmlns:p14="http://schemas.microsoft.com/office/powerpoint/2010/main" val="318356310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Design Foundations:  Performance Optimizations</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728297" y="1469630"/>
            <a:ext cx="10081178" cy="5558445"/>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800" b="1" dirty="0">
                <a:cs typeface="Segoe UI"/>
              </a:rPr>
              <a:t>Cosmos DB Indexing and Composite Indexes</a:t>
            </a:r>
          </a:p>
          <a:p>
            <a:pPr lvl="1"/>
            <a:r>
              <a:rPr lang="en-US" sz="1800" dirty="0">
                <a:cs typeface="Segoe UI"/>
              </a:rPr>
              <a:t>Index individual attributes, and as well as sets of attributes (i.e. – composite indexes)</a:t>
            </a:r>
          </a:p>
          <a:p>
            <a:pPr lvl="1"/>
            <a:r>
              <a:rPr lang="en-US" sz="1800" dirty="0">
                <a:cs typeface="Segoe UI"/>
              </a:rPr>
              <a:t>to match your queries</a:t>
            </a:r>
          </a:p>
          <a:p>
            <a:endParaRPr lang="en-US" sz="1800" dirty="0">
              <a:cs typeface="Segoe UI"/>
            </a:endParaRPr>
          </a:p>
          <a:p>
            <a:pPr marL="285750" indent="-285750">
              <a:buFont typeface="Arial" panose="020B0604020202020204" pitchFamily="34" charset="0"/>
              <a:buChar char="•"/>
            </a:pPr>
            <a:r>
              <a:rPr lang="en-US" sz="1800" b="1" dirty="0">
                <a:cs typeface="Segoe UI"/>
              </a:rPr>
              <a:t>Cosmos DB "Point Reads"</a:t>
            </a:r>
          </a:p>
          <a:p>
            <a:pPr lvl="1"/>
            <a:r>
              <a:rPr lang="en-US" sz="1800" dirty="0">
                <a:cs typeface="Segoe UI"/>
              </a:rPr>
              <a:t>Read by Document ID and Partition Key for fastest speed and lowest cost</a:t>
            </a:r>
          </a:p>
          <a:p>
            <a:endParaRPr lang="en-US" sz="1800" dirty="0">
              <a:cs typeface="Segoe UI"/>
            </a:endParaRPr>
          </a:p>
          <a:p>
            <a:pPr marL="285750" indent="-285750">
              <a:buFont typeface="Arial" panose="020B0604020202020204" pitchFamily="34" charset="0"/>
              <a:buChar char="•"/>
            </a:pPr>
            <a:r>
              <a:rPr lang="en-US" sz="1800" b="1" dirty="0">
                <a:cs typeface="Segoe UI"/>
              </a:rPr>
              <a:t>In-Memory Processing is much faster than DB Processing</a:t>
            </a:r>
          </a:p>
          <a:p>
            <a:pPr lvl="1"/>
            <a:r>
              <a:rPr lang="en-US" sz="1800" dirty="0">
                <a:cs typeface="Segoe UI"/>
              </a:rPr>
              <a:t>Traversing an in-memory data structure is 1000s of times faster than reading a DB or disk</a:t>
            </a:r>
          </a:p>
          <a:p>
            <a:endParaRPr lang="en-US" sz="1800" dirty="0">
              <a:cs typeface="Segoe UI"/>
            </a:endParaRPr>
          </a:p>
          <a:p>
            <a:pPr marL="285750" indent="-285750">
              <a:buFont typeface="Arial" panose="020B0604020202020204" pitchFamily="34" charset="0"/>
              <a:buChar char="•"/>
            </a:pPr>
            <a:r>
              <a:rPr lang="en-US" sz="1800" b="1" dirty="0">
                <a:cs typeface="Segoe UI"/>
              </a:rPr>
              <a:t>Caching</a:t>
            </a:r>
          </a:p>
          <a:p>
            <a:pPr marL="742933" lvl="1" indent="-285750">
              <a:buFont typeface="Arial" panose="020B0604020202020204" pitchFamily="34" charset="0"/>
              <a:buChar char="•"/>
            </a:pPr>
            <a:r>
              <a:rPr lang="en-US" sz="1800" dirty="0">
                <a:cs typeface="Segoe UI"/>
              </a:rPr>
              <a:t>Eliminate costly and redundant reads to the database</a:t>
            </a:r>
          </a:p>
          <a:p>
            <a:pPr marL="742933" lvl="1" indent="-285750">
              <a:buFont typeface="Arial" panose="020B0604020202020204" pitchFamily="34" charset="0"/>
              <a:buChar char="•"/>
            </a:pPr>
            <a:r>
              <a:rPr lang="en-US" sz="1800" b="1" dirty="0">
                <a:cs typeface="Segoe UI"/>
              </a:rPr>
              <a:t>Azure Redis Cache</a:t>
            </a:r>
          </a:p>
          <a:p>
            <a:pPr marL="1200117" lvl="2" indent="-285750">
              <a:buFont typeface="Arial" panose="020B0604020202020204" pitchFamily="34" charset="0"/>
              <a:buChar char="•"/>
            </a:pPr>
            <a:r>
              <a:rPr lang="en-US" sz="1800" dirty="0">
                <a:cs typeface="Segoe UI"/>
                <a:hlinkClick r:id="rId2"/>
              </a:rPr>
              <a:t>https://azure.microsoft.com/en-us/services/cache/</a:t>
            </a:r>
            <a:endParaRPr lang="en-US" sz="1800" dirty="0">
              <a:cs typeface="Segoe UI"/>
            </a:endParaRPr>
          </a:p>
          <a:p>
            <a:pPr marL="742933" lvl="1" indent="-285750">
              <a:buFont typeface="Arial" panose="020B0604020202020204" pitchFamily="34" charset="0"/>
              <a:buChar char="•"/>
            </a:pPr>
            <a:r>
              <a:rPr lang="en-US" sz="1800" b="1" dirty="0">
                <a:cs typeface="Segoe UI"/>
              </a:rPr>
              <a:t>Cosmos DB Integrated Cache </a:t>
            </a:r>
            <a:r>
              <a:rPr lang="en-US" sz="1800" dirty="0">
                <a:cs typeface="Segoe UI"/>
              </a:rPr>
              <a:t>(currently in preview mode)</a:t>
            </a:r>
          </a:p>
          <a:p>
            <a:pPr marL="1200117" lvl="2" indent="-285750">
              <a:buFont typeface="Arial" panose="020B0604020202020204" pitchFamily="34" charset="0"/>
              <a:buChar char="•"/>
            </a:pPr>
            <a:r>
              <a:rPr lang="en-US" sz="1800" dirty="0">
                <a:cs typeface="Segoe UI"/>
                <a:hlinkClick r:id="rId3"/>
              </a:rPr>
              <a:t>https://docs.microsoft.com/en-us/azure/cosmos-db/integrated-cache</a:t>
            </a:r>
            <a:r>
              <a:rPr lang="en-US" sz="1800" dirty="0">
                <a:cs typeface="Segoe UI"/>
              </a:rPr>
              <a:t> </a:t>
            </a:r>
          </a:p>
          <a:p>
            <a:pPr lvl="2"/>
            <a:endParaRPr lang="en-US" sz="1800" dirty="0">
              <a:cs typeface="Segoe UI"/>
            </a:endParaRPr>
          </a:p>
          <a:p>
            <a:pPr marL="1200117" lvl="2" indent="-285750">
              <a:buFont typeface="Arial" panose="020B0604020202020204" pitchFamily="34" charset="0"/>
              <a:buChar char="•"/>
            </a:pPr>
            <a:endParaRPr lang="en-US" sz="1800" dirty="0">
              <a:cs typeface="Segoe UI"/>
            </a:endParaRPr>
          </a:p>
          <a:p>
            <a:pPr marL="285750" indent="-285750">
              <a:buFont typeface="Arial" panose="020B0604020202020204" pitchFamily="34" charset="0"/>
              <a:buChar char="•"/>
            </a:pPr>
            <a:endParaRPr lang="en-US" sz="1800" b="1"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4868375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519328"/>
          </a:xfrm>
        </p:spPr>
        <p:txBody>
          <a:bodyPr/>
          <a:lstStyle/>
          <a:p>
            <a:r>
              <a:rPr lang="en-US" dirty="0">
                <a:solidFill>
                  <a:schemeClr val="accent2">
                    <a:lumMod val="60000"/>
                    <a:lumOff val="40000"/>
                  </a:schemeClr>
                </a:solidFill>
                <a:cs typeface="Segoe UI Semibold"/>
              </a:rPr>
              <a:t>Design Foundations:  Spring Boot, Spring Data, Project Lombok</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627240" y="1381138"/>
            <a:ext cx="10081178" cy="5004447"/>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800" b="1" dirty="0">
                <a:cs typeface="Segoe UI"/>
              </a:rPr>
              <a:t>Spring Boot</a:t>
            </a:r>
          </a:p>
          <a:p>
            <a:pPr marL="742933" lvl="1" indent="-285750">
              <a:buFont typeface="Arial" panose="020B0604020202020204" pitchFamily="34" charset="0"/>
              <a:buChar char="•"/>
            </a:pPr>
            <a:r>
              <a:rPr lang="en-US" sz="1800" dirty="0">
                <a:cs typeface="Segoe UI"/>
              </a:rPr>
              <a:t>Dependency Injection, “Convention over Configuration”</a:t>
            </a:r>
          </a:p>
          <a:p>
            <a:pPr marL="742933" lvl="1" indent="-285750">
              <a:buFont typeface="Arial" panose="020B0604020202020204" pitchFamily="34" charset="0"/>
              <a:buChar char="•"/>
            </a:pPr>
            <a:r>
              <a:rPr lang="en-US" sz="1800" dirty="0">
                <a:cs typeface="Segoe UI"/>
              </a:rPr>
              <a:t>Similar to Ruby on Rails – lots of </a:t>
            </a:r>
            <a:r>
              <a:rPr lang="en-US" sz="1800" dirty="0" err="1">
                <a:cs typeface="Segoe UI"/>
              </a:rPr>
              <a:t>magick</a:t>
            </a:r>
            <a:r>
              <a:rPr lang="en-US" sz="1800" dirty="0">
                <a:cs typeface="Segoe UI"/>
              </a:rPr>
              <a:t> happens if you follow the conventions</a:t>
            </a:r>
          </a:p>
          <a:p>
            <a:pPr marL="742933" lvl="1" indent="-285750">
              <a:buFont typeface="Arial" panose="020B0604020202020204" pitchFamily="34" charset="0"/>
              <a:buChar char="•"/>
            </a:pPr>
            <a:r>
              <a:rPr lang="en-US" sz="1800" dirty="0">
                <a:cs typeface="Segoe UI"/>
              </a:rPr>
              <a:t>Thus, high Developer productivity</a:t>
            </a:r>
          </a:p>
          <a:p>
            <a:pPr marL="742933" lvl="1" indent="-285750">
              <a:buFont typeface="Arial" panose="020B0604020202020204" pitchFamily="34" charset="0"/>
              <a:buChar char="•"/>
            </a:pPr>
            <a:r>
              <a:rPr lang="en-US" sz="1800" dirty="0">
                <a:cs typeface="Segoe UI"/>
                <a:hlinkClick r:id="rId2"/>
              </a:rPr>
              <a:t>https://spring.io/projects/spring-boot</a:t>
            </a:r>
            <a:endParaRPr lang="en-US" sz="1800" dirty="0">
              <a:cs typeface="Segoe UI"/>
            </a:endParaRPr>
          </a:p>
          <a:p>
            <a:endParaRPr lang="en-US" sz="1800" dirty="0">
              <a:cs typeface="Segoe UI"/>
            </a:endParaRPr>
          </a:p>
          <a:p>
            <a:pPr marL="285750" indent="-285750">
              <a:buFont typeface="Arial" panose="020B0604020202020204" pitchFamily="34" charset="0"/>
              <a:buChar char="•"/>
            </a:pPr>
            <a:r>
              <a:rPr lang="en-US" sz="1800" b="1" dirty="0">
                <a:cs typeface="Segoe UI"/>
              </a:rPr>
              <a:t>Spring Data</a:t>
            </a:r>
          </a:p>
          <a:p>
            <a:pPr marL="742933" lvl="1" indent="-285750">
              <a:buFont typeface="Arial" panose="020B0604020202020204" pitchFamily="34" charset="0"/>
              <a:buChar char="•"/>
            </a:pPr>
            <a:r>
              <a:rPr lang="en-US" sz="1800" dirty="0">
                <a:cs typeface="Segoe UI"/>
              </a:rPr>
              <a:t>Nice abstraction and simplification for database access.  Repositories, Templates</a:t>
            </a:r>
          </a:p>
          <a:p>
            <a:pPr marL="742933" lvl="1" indent="-285750">
              <a:buFont typeface="Arial" panose="020B0604020202020204" pitchFamily="34" charset="0"/>
              <a:buChar char="•"/>
            </a:pPr>
            <a:r>
              <a:rPr lang="en-US" sz="1800" dirty="0">
                <a:cs typeface="Segoe UI"/>
              </a:rPr>
              <a:t>https://spring.io/projects/spring-data </a:t>
            </a:r>
          </a:p>
          <a:p>
            <a:pPr marL="742933" lvl="1" indent="-285750">
              <a:buFont typeface="Arial" panose="020B0604020202020204" pitchFamily="34" charset="0"/>
              <a:buChar char="•"/>
            </a:pPr>
            <a:r>
              <a:rPr lang="en-US" sz="1800" b="1" dirty="0">
                <a:cs typeface="Segoe UI"/>
              </a:rPr>
              <a:t>Spring Data for Cosmos DB SDK</a:t>
            </a:r>
          </a:p>
          <a:p>
            <a:pPr marL="1200117" lvl="2" indent="-285750">
              <a:buFont typeface="Arial" panose="020B0604020202020204" pitchFamily="34" charset="0"/>
              <a:buChar char="•"/>
            </a:pPr>
            <a:r>
              <a:rPr lang="en-US" sz="1800" dirty="0">
                <a:cs typeface="Segoe UI"/>
                <a:hlinkClick r:id="rId3"/>
              </a:rPr>
              <a:t>https://docs.microsoft.com/en-us/azure/developer/java/spring-framework/how-to-guides-spring-data-cosmosdb</a:t>
            </a:r>
            <a:endParaRPr lang="en-US" sz="1800" dirty="0">
              <a:cs typeface="Segoe UI"/>
            </a:endParaRPr>
          </a:p>
          <a:p>
            <a:endParaRPr lang="en-US" sz="1800" dirty="0">
              <a:cs typeface="Segoe UI"/>
            </a:endParaRPr>
          </a:p>
          <a:p>
            <a:pPr marL="285750" indent="-285750">
              <a:buFont typeface="Arial" panose="020B0604020202020204" pitchFamily="34" charset="0"/>
              <a:buChar char="•"/>
            </a:pPr>
            <a:r>
              <a:rPr lang="en-US" sz="1800" b="1" dirty="0">
                <a:cs typeface="Segoe UI"/>
              </a:rPr>
              <a:t>Project Lombok</a:t>
            </a:r>
          </a:p>
          <a:p>
            <a:pPr marL="742933" lvl="1" indent="-285750">
              <a:buFont typeface="Arial" panose="020B0604020202020204" pitchFamily="34" charset="0"/>
              <a:buChar char="•"/>
            </a:pPr>
            <a:r>
              <a:rPr lang="en-US" sz="1800" dirty="0">
                <a:cs typeface="Segoe UI"/>
              </a:rPr>
              <a:t>Eliminates verbose and low-value boilerplate code.  Getters, setters, constructors, etc.</a:t>
            </a:r>
          </a:p>
          <a:p>
            <a:pPr marL="742933" lvl="1" indent="-285750">
              <a:buFont typeface="Arial" panose="020B0604020202020204" pitchFamily="34" charset="0"/>
              <a:buChar char="•"/>
            </a:pPr>
            <a:r>
              <a:rPr lang="en-US" sz="1800" dirty="0">
                <a:cs typeface="Segoe UI"/>
              </a:rPr>
              <a:t>Generates bytecode at compile time.  Nice IDE support, too</a:t>
            </a:r>
          </a:p>
          <a:p>
            <a:pPr marL="742933" lvl="1" indent="-285750">
              <a:buFont typeface="Arial" panose="020B0604020202020204" pitchFamily="34" charset="0"/>
              <a:buChar char="•"/>
            </a:pPr>
            <a:r>
              <a:rPr lang="en-US" sz="1800" dirty="0">
                <a:cs typeface="Segoe UI"/>
                <a:hlinkClick r:id="rId4"/>
              </a:rPr>
              <a:t>https://projectlombok.org</a:t>
            </a:r>
            <a:endParaRPr lang="en-US" sz="18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9897093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Design Foundations – v2:  Java Graph Libraries, intern() Strings</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883272" y="1560291"/>
            <a:ext cx="10081178" cy="4450449"/>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800" b="1" dirty="0" err="1">
                <a:cs typeface="Segoe UI"/>
              </a:rPr>
              <a:t>JGraphT</a:t>
            </a:r>
            <a:endParaRPr lang="en-US" sz="1800" b="1" dirty="0">
              <a:cs typeface="Segoe UI"/>
            </a:endParaRPr>
          </a:p>
          <a:p>
            <a:pPr marL="742933" lvl="1" indent="-285750">
              <a:buFont typeface="Arial" panose="020B0604020202020204" pitchFamily="34" charset="0"/>
              <a:buChar char="•"/>
            </a:pPr>
            <a:r>
              <a:rPr lang="en-US" sz="1800" dirty="0">
                <a:cs typeface="Segoe UI"/>
              </a:rPr>
              <a:t>A mature widely-used in-memory graph Java library</a:t>
            </a:r>
          </a:p>
          <a:p>
            <a:pPr marL="742933" lvl="1" indent="-285750">
              <a:buFont typeface="Arial" panose="020B0604020202020204" pitchFamily="34" charset="0"/>
              <a:buChar char="•"/>
            </a:pPr>
            <a:r>
              <a:rPr lang="en-US" sz="1800" dirty="0">
                <a:cs typeface="Segoe UI"/>
              </a:rPr>
              <a:t>Implements many graph algorithms so you don’t have to</a:t>
            </a:r>
          </a:p>
          <a:p>
            <a:pPr marL="1200117" lvl="2" indent="-285750">
              <a:buFont typeface="Arial" panose="020B0604020202020204" pitchFamily="34" charset="0"/>
              <a:buChar char="•"/>
            </a:pPr>
            <a:r>
              <a:rPr lang="en-US" sz="1800" dirty="0">
                <a:cs typeface="Segoe UI"/>
              </a:rPr>
              <a:t>Page Rank</a:t>
            </a:r>
          </a:p>
          <a:p>
            <a:pPr marL="1200117" lvl="2" indent="-285750">
              <a:buFont typeface="Arial" panose="020B0604020202020204" pitchFamily="34" charset="0"/>
              <a:buChar char="•"/>
            </a:pPr>
            <a:r>
              <a:rPr lang="en-US" sz="1800" dirty="0">
                <a:cs typeface="Segoe UI"/>
              </a:rPr>
              <a:t>Katz Centrality</a:t>
            </a:r>
          </a:p>
          <a:p>
            <a:pPr marL="1200117" lvl="2" indent="-285750">
              <a:buFont typeface="Arial" panose="020B0604020202020204" pitchFamily="34" charset="0"/>
              <a:buChar char="•"/>
            </a:pPr>
            <a:r>
              <a:rPr lang="en-US" sz="1800" dirty="0">
                <a:cs typeface="Segoe UI"/>
              </a:rPr>
              <a:t>Dijkstra Shortest Path</a:t>
            </a:r>
          </a:p>
          <a:p>
            <a:pPr marL="1200117" lvl="2" indent="-285750">
              <a:buFont typeface="Arial" panose="020B0604020202020204" pitchFamily="34" charset="0"/>
              <a:buChar char="•"/>
            </a:pPr>
            <a:r>
              <a:rPr lang="en-US" sz="1800" dirty="0">
                <a:cs typeface="Segoe UI"/>
              </a:rPr>
              <a:t>Others</a:t>
            </a:r>
          </a:p>
          <a:p>
            <a:pPr marL="742933" lvl="1" indent="-285750">
              <a:buFont typeface="Arial" panose="020B0604020202020204" pitchFamily="34" charset="0"/>
              <a:buChar char="•"/>
            </a:pPr>
            <a:r>
              <a:rPr lang="en-US" sz="1800" dirty="0">
                <a:cs typeface="Segoe UI"/>
                <a:hlinkClick r:id="rId2"/>
              </a:rPr>
              <a:t>https://jgrapht.org/</a:t>
            </a:r>
            <a:endParaRPr lang="en-US" sz="1800" dirty="0">
              <a:cs typeface="Segoe UI"/>
            </a:endParaRPr>
          </a:p>
          <a:p>
            <a:pPr lvl="2"/>
            <a:endParaRPr lang="en-US" sz="1800" dirty="0">
              <a:cs typeface="Segoe UI"/>
            </a:endParaRPr>
          </a:p>
          <a:p>
            <a:pPr marL="742933" lvl="1" indent="-285750">
              <a:buFont typeface="Arial" panose="020B0604020202020204" pitchFamily="34" charset="0"/>
              <a:buChar char="•"/>
            </a:pPr>
            <a:endParaRPr lang="en-US" sz="1800" dirty="0">
              <a:cs typeface="Segoe UI"/>
            </a:endParaRPr>
          </a:p>
          <a:p>
            <a:pPr marL="285750" indent="-285750">
              <a:buFont typeface="Arial" panose="020B0604020202020204" pitchFamily="34" charset="0"/>
              <a:buChar char="•"/>
            </a:pPr>
            <a:r>
              <a:rPr lang="en-US" sz="1800" b="1" dirty="0">
                <a:cs typeface="Segoe UI"/>
              </a:rPr>
              <a:t>Java String intern()</a:t>
            </a:r>
          </a:p>
          <a:p>
            <a:pPr marL="742933" lvl="1" indent="-285750">
              <a:buFont typeface="Arial" panose="020B0604020202020204" pitchFamily="34" charset="0"/>
              <a:buChar char="•"/>
            </a:pPr>
            <a:r>
              <a:rPr lang="en-US" sz="1800" dirty="0">
                <a:cs typeface="Segoe UI"/>
              </a:rPr>
              <a:t>Use a single value in the JVM for a frequently occurring value</a:t>
            </a:r>
          </a:p>
          <a:p>
            <a:pPr marL="742933" lvl="1" indent="-285750">
              <a:buFont typeface="Arial" panose="020B0604020202020204" pitchFamily="34" charset="0"/>
              <a:buChar char="•"/>
            </a:pPr>
            <a:r>
              <a:rPr lang="en-US" sz="1800" dirty="0">
                <a:cs typeface="Segoe UI"/>
              </a:rPr>
              <a:t>For example, use just one instance of “nm0000102” (Kevin Bacon) instead of dozens/hundreds.  This conserves JVM memory, thus enabling large in-memory graphs.</a:t>
            </a:r>
          </a:p>
          <a:p>
            <a:pPr marL="742933" lvl="1" indent="-285750">
              <a:buFont typeface="Arial" panose="020B0604020202020204" pitchFamily="34" charset="0"/>
              <a:buChar char="•"/>
            </a:pPr>
            <a:r>
              <a:rPr lang="en-US" sz="1800" dirty="0">
                <a:cs typeface="Segoe UI"/>
              </a:rPr>
              <a:t>Similar to a Ruby programming language Symbol.   ‘</a:t>
            </a:r>
            <a:r>
              <a:rPr lang="en-US" sz="1800" dirty="0" err="1">
                <a:cs typeface="Segoe UI"/>
              </a:rPr>
              <a:t>kevin_bacon</a:t>
            </a:r>
            <a:r>
              <a:rPr lang="en-US" sz="1800" dirty="0">
                <a:cs typeface="Segoe UI"/>
              </a:rPr>
              <a:t>’ vs :</a:t>
            </a:r>
            <a:r>
              <a:rPr lang="en-US" sz="1800" dirty="0" err="1">
                <a:cs typeface="Segoe UI"/>
              </a:rPr>
              <a:t>kevin_bacon</a:t>
            </a:r>
            <a:endParaRPr lang="en-US" sz="18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642899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Design Foundations:  D3.js</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627240" y="1259731"/>
            <a:ext cx="10081178" cy="1680460"/>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800" b="1" dirty="0">
                <a:cs typeface="Segoe UI"/>
              </a:rPr>
              <a:t>D3.js JavaScript library for in-browser data visualizations</a:t>
            </a:r>
          </a:p>
          <a:p>
            <a:pPr marL="742933" lvl="1" indent="-285750">
              <a:buFont typeface="Arial" panose="020B0604020202020204" pitchFamily="34" charset="0"/>
              <a:buChar char="•"/>
            </a:pPr>
            <a:r>
              <a:rPr lang="en-US" sz="1800" dirty="0">
                <a:cs typeface="Segoe UI"/>
              </a:rPr>
              <a:t>Implements many out-of-the-box visualizations.  Open-source.  </a:t>
            </a:r>
            <a:r>
              <a:rPr lang="en-US" sz="1800" dirty="0">
                <a:cs typeface="Segoe UI"/>
                <a:hlinkClick r:id="rId2"/>
              </a:rPr>
              <a:t>https://d3js.org</a:t>
            </a:r>
            <a:endParaRPr lang="en-US" sz="1800" dirty="0">
              <a:cs typeface="Segoe UI"/>
            </a:endParaRPr>
          </a:p>
          <a:p>
            <a:pPr marL="742933" lvl="1" indent="-285750">
              <a:buFont typeface="Arial" panose="020B0604020202020204" pitchFamily="34" charset="0"/>
              <a:buChar char="•"/>
            </a:pPr>
            <a:r>
              <a:rPr lang="en-US" sz="1800" dirty="0">
                <a:cs typeface="Segoe UI"/>
              </a:rPr>
              <a:t>Alternatively, Bring-Your-Own-Visualization-Library  (</a:t>
            </a:r>
            <a:r>
              <a:rPr lang="en-US" sz="1800" dirty="0" err="1">
                <a:cs typeface="Segoe UI"/>
              </a:rPr>
              <a:t>BYOViz</a:t>
            </a:r>
            <a:r>
              <a:rPr lang="en-US" sz="1800" dirty="0">
                <a:cs typeface="Segoe UI"/>
              </a:rPr>
              <a:t>)</a:t>
            </a:r>
          </a:p>
          <a:p>
            <a:pPr marL="742933" lvl="1" indent="-285750">
              <a:buFont typeface="Arial" panose="020B0604020202020204" pitchFamily="34" charset="0"/>
              <a:buChar char="•"/>
            </a:pPr>
            <a:r>
              <a:rPr lang="en-US" sz="1800" dirty="0">
                <a:cs typeface="Segoe UI"/>
                <a:hlinkClick r:id="rId3"/>
              </a:rPr>
              <a:t>https://learn.microsoft.com/en-us/azure/cosmos-db/graph/graph-visualization-partners</a:t>
            </a:r>
            <a:endParaRPr lang="en-US" sz="1800" dirty="0">
              <a:cs typeface="Segoe UI"/>
            </a:endParaRPr>
          </a:p>
          <a:p>
            <a:pPr marL="742933" lvl="1" indent="-285750">
              <a:buFont typeface="Arial" panose="020B0604020202020204" pitchFamily="34" charset="0"/>
              <a:buChar char="•"/>
            </a:pPr>
            <a:endParaRPr lang="en-US" sz="18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8EDCC5E5-98AF-E28C-635F-01E66A69D48F}"/>
              </a:ext>
            </a:extLst>
          </p:cNvPr>
          <p:cNvPicPr>
            <a:picLocks noChangeAspect="1"/>
          </p:cNvPicPr>
          <p:nvPr/>
        </p:nvPicPr>
        <p:blipFill>
          <a:blip r:embed="rId4"/>
          <a:stretch>
            <a:fillRect/>
          </a:stretch>
        </p:blipFill>
        <p:spPr>
          <a:xfrm>
            <a:off x="3334135" y="2728854"/>
            <a:ext cx="4848644" cy="3886723"/>
          </a:xfrm>
          <a:prstGeom prst="rect">
            <a:avLst/>
          </a:prstGeom>
        </p:spPr>
      </p:pic>
    </p:spTree>
    <p:extLst>
      <p:ext uri="{BB962C8B-B14F-4D97-AF65-F5344CB8AC3E}">
        <p14:creationId xmlns:p14="http://schemas.microsoft.com/office/powerpoint/2010/main" val="24932523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Design Foundations: Previous Implementation</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542573" y="1324111"/>
            <a:ext cx="10081178" cy="1403461"/>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800" b="1" dirty="0">
                <a:cs typeface="Segoe UI"/>
              </a:rPr>
              <a:t>Cosmos DB Gremlin API Implementation of a Node.js NPM “Bill-of-Material” Graph</a:t>
            </a:r>
          </a:p>
          <a:p>
            <a:pPr marL="742933" lvl="1" indent="-285750">
              <a:buFont typeface="Arial" panose="020B0604020202020204" pitchFamily="34" charset="0"/>
              <a:buChar char="•"/>
            </a:pPr>
            <a:r>
              <a:rPr lang="en-US" sz="1800" dirty="0" err="1">
                <a:cs typeface="Segoe UI"/>
              </a:rPr>
              <a:t>AltGraph</a:t>
            </a:r>
            <a:r>
              <a:rPr lang="en-US" sz="1800" dirty="0">
                <a:cs typeface="Segoe UI"/>
              </a:rPr>
              <a:t> v1 uses the </a:t>
            </a:r>
            <a:r>
              <a:rPr lang="en-US" sz="1800" b="1" dirty="0">
                <a:cs typeface="Segoe UI"/>
              </a:rPr>
              <a:t>same NPM data </a:t>
            </a:r>
            <a:r>
              <a:rPr lang="en-US" sz="1800" dirty="0">
                <a:cs typeface="Segoe UI"/>
              </a:rPr>
              <a:t>as this previous implementation</a:t>
            </a:r>
          </a:p>
          <a:p>
            <a:pPr marL="742933" lvl="1" indent="-285750">
              <a:buFont typeface="Arial" panose="020B0604020202020204" pitchFamily="34" charset="0"/>
              <a:buChar char="•"/>
            </a:pPr>
            <a:r>
              <a:rPr lang="en-US" sz="1800" dirty="0">
                <a:cs typeface="Segoe UI"/>
                <a:hlinkClick r:id="rId2"/>
              </a:rPr>
              <a:t>https://github.com/Azure-Samples/azure-cosmos-db-graph-npm-bom-sample</a:t>
            </a:r>
            <a:endParaRPr lang="en-US" sz="1800" dirty="0">
              <a:cs typeface="Segoe UI"/>
            </a:endParaRPr>
          </a:p>
          <a:p>
            <a:pPr marL="742933" lvl="1" indent="-285750">
              <a:buFont typeface="Arial" panose="020B0604020202020204" pitchFamily="34" charset="0"/>
              <a:buChar char="•"/>
            </a:pPr>
            <a:endParaRPr lang="en-US" sz="18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2F552D87-770F-10ED-900C-F4B1E44380A2}"/>
              </a:ext>
            </a:extLst>
          </p:cNvPr>
          <p:cNvPicPr>
            <a:picLocks noChangeAspect="1"/>
          </p:cNvPicPr>
          <p:nvPr/>
        </p:nvPicPr>
        <p:blipFill>
          <a:blip r:embed="rId3"/>
          <a:stretch>
            <a:fillRect/>
          </a:stretch>
        </p:blipFill>
        <p:spPr>
          <a:xfrm>
            <a:off x="1981926" y="2432032"/>
            <a:ext cx="7354385" cy="3918855"/>
          </a:xfrm>
          <a:prstGeom prst="rect">
            <a:avLst/>
          </a:prstGeom>
        </p:spPr>
      </p:pic>
    </p:spTree>
    <p:extLst>
      <p:ext uri="{BB962C8B-B14F-4D97-AF65-F5344CB8AC3E}">
        <p14:creationId xmlns:p14="http://schemas.microsoft.com/office/powerpoint/2010/main" val="406582445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Implementation – v1/NPM:  Cosmos DB NoSQL API</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896658" y="1139756"/>
            <a:ext cx="10081178" cy="7774436"/>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800" b="1" dirty="0">
                <a:cs typeface="Segoe UI"/>
              </a:rPr>
              <a:t>Use a Single Container:  </a:t>
            </a:r>
            <a:r>
              <a:rPr lang="en-US" sz="1800" b="1" dirty="0" err="1">
                <a:cs typeface="Segoe UI"/>
              </a:rPr>
              <a:t>npm_graph</a:t>
            </a:r>
            <a:endParaRPr lang="en-US" sz="1800" b="1" dirty="0">
              <a:cs typeface="Segoe UI"/>
            </a:endParaRPr>
          </a:p>
          <a:p>
            <a:pPr marL="285750" indent="-285750">
              <a:buFont typeface="Arial" panose="020B0604020202020204" pitchFamily="34" charset="0"/>
              <a:buChar char="•"/>
            </a:pPr>
            <a:endParaRPr lang="en-US" sz="1800" b="1" dirty="0">
              <a:cs typeface="Segoe UI"/>
            </a:endParaRPr>
          </a:p>
          <a:p>
            <a:pPr marL="742933" lvl="1" indent="-285750">
              <a:buFont typeface="Arial" panose="020B0604020202020204" pitchFamily="34" charset="0"/>
              <a:buChar char="•"/>
            </a:pPr>
            <a:r>
              <a:rPr lang="en-US" sz="1800" dirty="0">
                <a:cs typeface="Segoe UI"/>
              </a:rPr>
              <a:t>Partition key is </a:t>
            </a:r>
            <a:r>
              <a:rPr lang="en-US" sz="1800" b="1" dirty="0">
                <a:cs typeface="Segoe UI"/>
              </a:rPr>
              <a:t>/pk</a:t>
            </a:r>
          </a:p>
          <a:p>
            <a:pPr marL="742933" lvl="1" indent="-285750">
              <a:buFont typeface="Arial" panose="020B0604020202020204" pitchFamily="34" charset="0"/>
              <a:buChar char="•"/>
            </a:pPr>
            <a:r>
              <a:rPr lang="en-US" sz="1800" dirty="0">
                <a:cs typeface="Segoe UI"/>
              </a:rPr>
              <a:t>Each document has a </a:t>
            </a:r>
            <a:r>
              <a:rPr lang="en-US" sz="1800" b="1" dirty="0">
                <a:cs typeface="Segoe UI"/>
              </a:rPr>
              <a:t>doctype</a:t>
            </a:r>
            <a:r>
              <a:rPr lang="en-US" sz="1800" dirty="0">
                <a:cs typeface="Segoe UI"/>
              </a:rPr>
              <a:t> attribute to distinguish the various entities</a:t>
            </a:r>
          </a:p>
          <a:p>
            <a:pPr marL="742933" lvl="1" indent="-285750">
              <a:buFont typeface="Arial" panose="020B0604020202020204" pitchFamily="34" charset="0"/>
              <a:buChar char="•"/>
            </a:pPr>
            <a:r>
              <a:rPr lang="en-US" sz="1800" dirty="0">
                <a:cs typeface="Segoe UI"/>
              </a:rPr>
              <a:t>Reference implementation has a </a:t>
            </a:r>
            <a:r>
              <a:rPr lang="en-US" sz="1800" b="1" dirty="0">
                <a:cs typeface="Segoe UI"/>
              </a:rPr>
              <a:t>tenant Id </a:t>
            </a:r>
            <a:r>
              <a:rPr lang="en-US" sz="1800" dirty="0">
                <a:cs typeface="Segoe UI"/>
              </a:rPr>
              <a:t>attribute for multi-tenant use-cases</a:t>
            </a:r>
          </a:p>
          <a:p>
            <a:pPr marL="742933" lvl="1" indent="-285750">
              <a:buFont typeface="Arial" panose="020B0604020202020204" pitchFamily="34" charset="0"/>
              <a:buChar char="•"/>
            </a:pPr>
            <a:r>
              <a:rPr lang="en-US" sz="1800" dirty="0">
                <a:cs typeface="Segoe UI"/>
              </a:rPr>
              <a:t>Reference implementation has a </a:t>
            </a:r>
            <a:r>
              <a:rPr lang="en-US" sz="1800" b="1" dirty="0">
                <a:cs typeface="Segoe UI"/>
              </a:rPr>
              <a:t>lob</a:t>
            </a:r>
            <a:r>
              <a:rPr lang="en-US" sz="1800" dirty="0">
                <a:cs typeface="Segoe UI"/>
              </a:rPr>
              <a:t> attribute for multiple lines-of-business in a tenant</a:t>
            </a:r>
          </a:p>
          <a:p>
            <a:pPr marL="742933" lvl="1" indent="-285750">
              <a:buFont typeface="Arial" panose="020B0604020202020204" pitchFamily="34" charset="0"/>
              <a:buChar char="•"/>
            </a:pPr>
            <a:r>
              <a:rPr lang="en-US" sz="1800" dirty="0">
                <a:cs typeface="Segoe UI"/>
              </a:rPr>
              <a:t>Document types for this NPM graph are:  </a:t>
            </a:r>
            <a:r>
              <a:rPr lang="en-US" sz="1800" b="1" dirty="0">
                <a:cs typeface="Segoe UI"/>
              </a:rPr>
              <a:t>triple, library, author, maintainer</a:t>
            </a:r>
          </a:p>
          <a:p>
            <a:pPr marL="742933" lvl="1" indent="-285750">
              <a:buFont typeface="Arial" panose="020B0604020202020204" pitchFamily="34" charset="0"/>
              <a:buChar char="•"/>
            </a:pPr>
            <a:endParaRPr lang="en-US" sz="1800" b="1" dirty="0">
              <a:cs typeface="Segoe UI"/>
            </a:endParaRPr>
          </a:p>
          <a:p>
            <a:pPr marL="742933" lvl="1" indent="-285750">
              <a:buFont typeface="Arial" panose="020B0604020202020204" pitchFamily="34" charset="0"/>
              <a:buChar char="•"/>
            </a:pPr>
            <a:r>
              <a:rPr lang="en-US" sz="1800" dirty="0">
                <a:cs typeface="Segoe UI"/>
              </a:rPr>
              <a:t>Enabling </a:t>
            </a:r>
            <a:r>
              <a:rPr lang="en-US" sz="1800" b="1" dirty="0">
                <a:cs typeface="Segoe UI"/>
              </a:rPr>
              <a:t>Synapse Link </a:t>
            </a:r>
            <a:r>
              <a:rPr lang="en-US" sz="1800" dirty="0">
                <a:cs typeface="Segoe UI"/>
              </a:rPr>
              <a:t>is optional, depending on your requirements</a:t>
            </a:r>
          </a:p>
          <a:p>
            <a:pPr marL="1200117" lvl="2" indent="-285750">
              <a:buFont typeface="Arial" panose="020B0604020202020204" pitchFamily="34" charset="0"/>
              <a:buChar char="•"/>
            </a:pPr>
            <a:r>
              <a:rPr lang="en-US" sz="1800" dirty="0">
                <a:cs typeface="Segoe UI"/>
              </a:rPr>
              <a:t>This is one of the excellent integrations that Cosmos DB offers</a:t>
            </a:r>
          </a:p>
          <a:p>
            <a:pPr marL="1200117" lvl="2" indent="-285750">
              <a:buFont typeface="Arial" panose="020B0604020202020204" pitchFamily="34" charset="0"/>
              <a:buChar char="•"/>
            </a:pPr>
            <a:r>
              <a:rPr lang="en-US" sz="1800" dirty="0">
                <a:cs typeface="Segoe UI"/>
                <a:hlinkClick r:id="rId2"/>
              </a:rPr>
              <a:t>https://docs.microsoft.com/en-us/azure/cosmos-db/synapse-link</a:t>
            </a:r>
            <a:endParaRPr lang="en-US" sz="1800" dirty="0">
              <a:cs typeface="Segoe UI"/>
            </a:endParaRPr>
          </a:p>
          <a:p>
            <a:pPr marL="1200117" lvl="2" indent="-285750">
              <a:buFont typeface="Arial" panose="020B0604020202020204" pitchFamily="34" charset="0"/>
              <a:buChar char="•"/>
            </a:pPr>
            <a:r>
              <a:rPr lang="en-US" sz="1800" dirty="0">
                <a:cs typeface="Segoe UI"/>
                <a:hlinkClick r:id="rId3"/>
              </a:rPr>
              <a:t>https://github.com/cjoakim/azure-cosmosdb-synapse-link</a:t>
            </a:r>
            <a:endParaRPr lang="en-US" sz="1800" dirty="0">
              <a:cs typeface="Segoe UI"/>
            </a:endParaRPr>
          </a:p>
          <a:p>
            <a:pPr marL="1200117" lvl="2" indent="-285750">
              <a:buFont typeface="Arial" panose="020B0604020202020204" pitchFamily="34" charset="0"/>
              <a:buChar char="•"/>
            </a:pPr>
            <a:endParaRPr lang="en-US" sz="1800" dirty="0">
              <a:cs typeface="Segoe UI"/>
            </a:endParaRPr>
          </a:p>
          <a:p>
            <a:pPr marL="742933" lvl="1" indent="-285750">
              <a:buFont typeface="Arial" panose="020B0604020202020204" pitchFamily="34" charset="0"/>
              <a:buChar char="•"/>
            </a:pPr>
            <a:r>
              <a:rPr lang="en-US" sz="1800" b="1" dirty="0" err="1">
                <a:cs typeface="Segoe UI"/>
              </a:rPr>
              <a:t>Heirarchical</a:t>
            </a:r>
            <a:r>
              <a:rPr lang="en-US" sz="1800" b="1" dirty="0">
                <a:cs typeface="Segoe UI"/>
              </a:rPr>
              <a:t> Partition Keys </a:t>
            </a:r>
            <a:r>
              <a:rPr lang="en-US" sz="1800" dirty="0">
                <a:cs typeface="Segoe UI"/>
              </a:rPr>
              <a:t>(currently in preview mode) may also be used</a:t>
            </a:r>
          </a:p>
          <a:p>
            <a:pPr marL="1200117" lvl="2" indent="-285750">
              <a:buFont typeface="Arial" panose="020B0604020202020204" pitchFamily="34" charset="0"/>
              <a:buChar char="•"/>
            </a:pPr>
            <a:r>
              <a:rPr lang="en-US" sz="1800" dirty="0">
                <a:cs typeface="Segoe UI"/>
                <a:hlinkClick r:id="rId4"/>
              </a:rPr>
              <a:t>https://docs.microsoft.com/en-us/azure/cosmos-db/hierarchical-partition-keys</a:t>
            </a:r>
            <a:endParaRPr lang="en-US" sz="1800" dirty="0">
              <a:cs typeface="Segoe UI"/>
            </a:endParaRPr>
          </a:p>
          <a:p>
            <a:pPr marL="1200117" lvl="2" indent="-285750">
              <a:buFont typeface="Arial" panose="020B0604020202020204" pitchFamily="34" charset="0"/>
              <a:buChar char="•"/>
            </a:pPr>
            <a:endParaRPr lang="en-US" sz="1800" dirty="0">
              <a:cs typeface="Segoe UI"/>
            </a:endParaRPr>
          </a:p>
          <a:p>
            <a:pPr marL="742933" lvl="1" indent="-285750">
              <a:buFont typeface="Arial" panose="020B0604020202020204" pitchFamily="34" charset="0"/>
              <a:buChar char="•"/>
            </a:pPr>
            <a:r>
              <a:rPr lang="en-US" sz="1800" dirty="0">
                <a:cs typeface="Segoe UI"/>
              </a:rPr>
              <a:t>Provision the Request Units (RU) as necessary – Serverless, Manual, or </a:t>
            </a:r>
            <a:r>
              <a:rPr lang="en-US" sz="1800" dirty="0" err="1">
                <a:cs typeface="Segoe UI"/>
              </a:rPr>
              <a:t>Autoscale</a:t>
            </a:r>
            <a:endParaRPr lang="en-US" sz="1800" dirty="0">
              <a:cs typeface="Segoe UI"/>
            </a:endParaRPr>
          </a:p>
          <a:p>
            <a:pPr marL="1200117" lvl="2" indent="-285750">
              <a:buFont typeface="Arial" panose="020B0604020202020204" pitchFamily="34" charset="0"/>
              <a:buChar char="•"/>
            </a:pPr>
            <a:r>
              <a:rPr lang="en-US" sz="1800" dirty="0">
                <a:cs typeface="Segoe UI"/>
                <a:hlinkClick r:id="rId5"/>
              </a:rPr>
              <a:t>https://docs.microsoft.com/en-us/azure/cosmos-db/set-throughput</a:t>
            </a:r>
            <a:endParaRPr lang="en-US" sz="1800" dirty="0">
              <a:cs typeface="Segoe UI"/>
            </a:endParaRPr>
          </a:p>
          <a:p>
            <a:pPr marL="1200117" lvl="2" indent="-285750">
              <a:buFont typeface="Arial" panose="020B0604020202020204" pitchFamily="34" charset="0"/>
              <a:buChar char="•"/>
            </a:pPr>
            <a:r>
              <a:rPr lang="en-US" sz="1800" dirty="0">
                <a:cs typeface="Segoe UI"/>
                <a:hlinkClick r:id="rId6"/>
              </a:rPr>
              <a:t>https://docs.microsoft.com/en-us/azure/cosmos-db/serverless</a:t>
            </a:r>
            <a:endParaRPr lang="en-US" sz="1800" dirty="0">
              <a:cs typeface="Segoe UI"/>
            </a:endParaRPr>
          </a:p>
          <a:p>
            <a:pPr marL="1200117" lvl="2" indent="-285750">
              <a:buFont typeface="Arial" panose="020B0604020202020204" pitchFamily="34" charset="0"/>
              <a:buChar char="•"/>
            </a:pPr>
            <a:endParaRPr lang="en-US" sz="1800" dirty="0">
              <a:cs typeface="Segoe UI"/>
            </a:endParaRPr>
          </a:p>
          <a:p>
            <a:pPr lvl="2"/>
            <a:endParaRPr lang="en-US" sz="1800" dirty="0">
              <a:cs typeface="Segoe UI"/>
            </a:endParaRPr>
          </a:p>
          <a:p>
            <a:pPr marL="1200117" lvl="2" indent="-285750">
              <a:buFont typeface="Arial" panose="020B0604020202020204" pitchFamily="34" charset="0"/>
              <a:buChar char="•"/>
            </a:pPr>
            <a:endParaRPr lang="en-US" sz="1800" dirty="0">
              <a:cs typeface="Segoe UI"/>
            </a:endParaRPr>
          </a:p>
          <a:p>
            <a:pPr marL="742933" lvl="1" indent="-285750">
              <a:buFont typeface="Arial" panose="020B0604020202020204" pitchFamily="34" charset="0"/>
              <a:buChar char="•"/>
            </a:pPr>
            <a:endParaRPr lang="en-US" sz="1800" dirty="0">
              <a:cs typeface="Segoe UI"/>
            </a:endParaRPr>
          </a:p>
          <a:p>
            <a:pPr marL="1200117" lvl="2" indent="-285750">
              <a:buFont typeface="Arial" panose="020B0604020202020204" pitchFamily="34" charset="0"/>
              <a:buChar char="•"/>
            </a:pPr>
            <a:endParaRPr lang="en-US" sz="1800" dirty="0">
              <a:cs typeface="Segoe UI"/>
            </a:endParaRPr>
          </a:p>
          <a:p>
            <a:pPr lvl="2"/>
            <a:endParaRPr lang="en-US" sz="1800" dirty="0">
              <a:cs typeface="Segoe UI"/>
            </a:endParaRPr>
          </a:p>
          <a:p>
            <a:pPr marL="1200117" lvl="2" indent="-285750">
              <a:buFont typeface="Arial" panose="020B0604020202020204" pitchFamily="34" charset="0"/>
              <a:buChar char="•"/>
            </a:pPr>
            <a:endParaRPr lang="en-US" sz="1800" dirty="0">
              <a:cs typeface="Segoe UI"/>
            </a:endParaRPr>
          </a:p>
          <a:p>
            <a:pPr marL="742933" lvl="1" indent="-285750">
              <a:buFont typeface="Arial" panose="020B0604020202020204" pitchFamily="34" charset="0"/>
              <a:buChar char="•"/>
            </a:pPr>
            <a:endParaRPr lang="en-US" sz="18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0713426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Implementation – v2/IMDb:  Cosmos DB NoSQL API</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794444" y="1353987"/>
            <a:ext cx="10081178" cy="5004447"/>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800" b="1" dirty="0">
                <a:cs typeface="Segoe UI"/>
              </a:rPr>
              <a:t>Use Two Containers:  </a:t>
            </a:r>
            <a:r>
              <a:rPr lang="en-US" sz="1800" b="1" dirty="0" err="1">
                <a:cs typeface="Segoe UI"/>
              </a:rPr>
              <a:t>imdb_graph</a:t>
            </a:r>
            <a:r>
              <a:rPr lang="en-US" sz="1800" b="1" dirty="0">
                <a:cs typeface="Segoe UI"/>
              </a:rPr>
              <a:t> </a:t>
            </a:r>
            <a:r>
              <a:rPr lang="en-US" sz="1800" dirty="0">
                <a:cs typeface="Segoe UI"/>
              </a:rPr>
              <a:t>and</a:t>
            </a:r>
            <a:r>
              <a:rPr lang="en-US" sz="1800" b="1" dirty="0">
                <a:cs typeface="Segoe UI"/>
              </a:rPr>
              <a:t> </a:t>
            </a:r>
            <a:r>
              <a:rPr lang="en-US" sz="1800" b="1" dirty="0" err="1">
                <a:cs typeface="Segoe UI"/>
              </a:rPr>
              <a:t>imdb_seed</a:t>
            </a:r>
            <a:endParaRPr lang="en-US" sz="1800" b="1" dirty="0">
              <a:cs typeface="Segoe UI"/>
            </a:endParaRPr>
          </a:p>
          <a:p>
            <a:pPr marL="285750" indent="-285750">
              <a:buFont typeface="Arial" panose="020B0604020202020204" pitchFamily="34" charset="0"/>
              <a:buChar char="•"/>
            </a:pPr>
            <a:endParaRPr lang="en-US" sz="1800" b="1" dirty="0">
              <a:cs typeface="Segoe UI"/>
            </a:endParaRPr>
          </a:p>
          <a:p>
            <a:pPr marL="742933" lvl="1" indent="-285750">
              <a:buFont typeface="Arial" panose="020B0604020202020204" pitchFamily="34" charset="0"/>
              <a:buChar char="•"/>
            </a:pPr>
            <a:r>
              <a:rPr lang="en-US" sz="1800" dirty="0">
                <a:cs typeface="Segoe UI"/>
              </a:rPr>
              <a:t>Partition key is </a:t>
            </a:r>
            <a:r>
              <a:rPr lang="en-US" sz="1800" b="1" dirty="0">
                <a:cs typeface="Segoe UI"/>
              </a:rPr>
              <a:t>/pk </a:t>
            </a:r>
            <a:r>
              <a:rPr lang="en-US" sz="1800" dirty="0">
                <a:cs typeface="Segoe UI"/>
              </a:rPr>
              <a:t>for each container</a:t>
            </a:r>
          </a:p>
          <a:p>
            <a:pPr marL="742933" lvl="1" indent="-285750">
              <a:buFont typeface="Arial" panose="020B0604020202020204" pitchFamily="34" charset="0"/>
              <a:buChar char="•"/>
            </a:pPr>
            <a:r>
              <a:rPr lang="en-US" sz="1800" dirty="0">
                <a:cs typeface="Segoe UI"/>
              </a:rPr>
              <a:t>Each document has a </a:t>
            </a:r>
            <a:r>
              <a:rPr lang="en-US" sz="1800" b="1" dirty="0">
                <a:cs typeface="Segoe UI"/>
              </a:rPr>
              <a:t>doctype</a:t>
            </a:r>
            <a:r>
              <a:rPr lang="en-US" sz="1800" dirty="0">
                <a:cs typeface="Segoe UI"/>
              </a:rPr>
              <a:t> attribute to distinguish the various entities</a:t>
            </a:r>
          </a:p>
          <a:p>
            <a:pPr marL="1200117" lvl="2" indent="-285750">
              <a:buFont typeface="Arial" panose="020B0604020202020204" pitchFamily="34" charset="0"/>
              <a:buChar char="•"/>
            </a:pPr>
            <a:r>
              <a:rPr lang="en-US" sz="1800" b="1" dirty="0" err="1">
                <a:cs typeface="Segoe UI"/>
              </a:rPr>
              <a:t>imdb_graph</a:t>
            </a:r>
            <a:r>
              <a:rPr lang="en-US" sz="1800" b="1" dirty="0">
                <a:cs typeface="Segoe UI"/>
              </a:rPr>
              <a:t> </a:t>
            </a:r>
            <a:r>
              <a:rPr lang="en-US" sz="1800" dirty="0">
                <a:cs typeface="Segoe UI"/>
              </a:rPr>
              <a:t>container contains the </a:t>
            </a:r>
            <a:r>
              <a:rPr lang="en-US" sz="1800" b="1" dirty="0">
                <a:cs typeface="Segoe UI"/>
              </a:rPr>
              <a:t>people</a:t>
            </a:r>
            <a:r>
              <a:rPr lang="en-US" sz="1800" dirty="0">
                <a:cs typeface="Segoe UI"/>
              </a:rPr>
              <a:t> and </a:t>
            </a:r>
            <a:r>
              <a:rPr lang="en-US" sz="1800" b="1" dirty="0">
                <a:cs typeface="Segoe UI"/>
              </a:rPr>
              <a:t>movie</a:t>
            </a:r>
            <a:r>
              <a:rPr lang="en-US" sz="1800" dirty="0">
                <a:cs typeface="Segoe UI"/>
              </a:rPr>
              <a:t> documents</a:t>
            </a:r>
          </a:p>
          <a:p>
            <a:pPr marL="1200117" lvl="2" indent="-285750">
              <a:buFont typeface="Arial" panose="020B0604020202020204" pitchFamily="34" charset="0"/>
              <a:buChar char="•"/>
            </a:pPr>
            <a:r>
              <a:rPr lang="en-US" sz="1800" b="1" dirty="0" err="1">
                <a:cs typeface="Segoe UI"/>
              </a:rPr>
              <a:t>imdb_seed</a:t>
            </a:r>
            <a:r>
              <a:rPr lang="en-US" sz="1800" b="1" dirty="0">
                <a:cs typeface="Segoe UI"/>
              </a:rPr>
              <a:t> </a:t>
            </a:r>
            <a:r>
              <a:rPr lang="en-US" sz="1800" dirty="0">
                <a:cs typeface="Segoe UI"/>
              </a:rPr>
              <a:t>container </a:t>
            </a:r>
            <a:r>
              <a:rPr lang="en-US" sz="1800" b="1" dirty="0">
                <a:cs typeface="Segoe UI"/>
              </a:rPr>
              <a:t>contains the “seed data” to reload the graph into memory</a:t>
            </a:r>
          </a:p>
          <a:p>
            <a:pPr marL="1657300" lvl="3" indent="-285750">
              <a:buFont typeface="Arial" panose="020B0604020202020204" pitchFamily="34" charset="0"/>
              <a:buChar char="•"/>
            </a:pPr>
            <a:r>
              <a:rPr lang="en-US" sz="1800" dirty="0">
                <a:cs typeface="Segoe UI"/>
              </a:rPr>
              <a:t>The seed data is used instead of the “RDF Triples” in the v1 implementation</a:t>
            </a:r>
          </a:p>
          <a:p>
            <a:pPr marL="1657300" lvl="3" indent="-285750">
              <a:buFont typeface="Arial" panose="020B0604020202020204" pitchFamily="34" charset="0"/>
              <a:buChar char="•"/>
            </a:pPr>
            <a:r>
              <a:rPr lang="en-US" sz="1800" dirty="0">
                <a:cs typeface="Segoe UI"/>
              </a:rPr>
              <a:t>The movie data, for example, all resides in the same logical partition </a:t>
            </a:r>
          </a:p>
          <a:p>
            <a:pPr marL="1657300" lvl="3" indent="-285750">
              <a:buFont typeface="Arial" panose="020B0604020202020204" pitchFamily="34" charset="0"/>
              <a:buChar char="•"/>
            </a:pPr>
            <a:r>
              <a:rPr lang="en-US" sz="1800" dirty="0">
                <a:cs typeface="Segoe UI"/>
              </a:rPr>
              <a:t>Reference data contains over 1-million vertices and 3.9 million edges</a:t>
            </a:r>
          </a:p>
          <a:p>
            <a:pPr marL="1657300" lvl="3" indent="-285750">
              <a:buFont typeface="Arial" panose="020B0604020202020204" pitchFamily="34" charset="0"/>
              <a:buChar char="•"/>
            </a:pPr>
            <a:r>
              <a:rPr lang="en-US" sz="1800" dirty="0">
                <a:cs typeface="Segoe UI"/>
              </a:rPr>
              <a:t>Load time is approximately 50-seconds from home network</a:t>
            </a:r>
          </a:p>
          <a:p>
            <a:pPr marL="1657300" lvl="3" indent="-285750">
              <a:buFont typeface="Arial" panose="020B0604020202020204" pitchFamily="34" charset="0"/>
              <a:buChar char="•"/>
            </a:pPr>
            <a:r>
              <a:rPr lang="en-US" sz="1800" dirty="0">
                <a:cs typeface="Segoe UI"/>
              </a:rPr>
              <a:t>Larger in-memory graphs are possible</a:t>
            </a:r>
          </a:p>
          <a:p>
            <a:pPr marL="1657300" lvl="3" indent="-285750">
              <a:buFont typeface="Arial" panose="020B0604020202020204" pitchFamily="34" charset="0"/>
              <a:buChar char="•"/>
            </a:pPr>
            <a:r>
              <a:rPr lang="en-US" sz="1800" dirty="0">
                <a:cs typeface="Segoe UI"/>
              </a:rPr>
              <a:t>The in-memory graph is mutable for </a:t>
            </a:r>
            <a:r>
              <a:rPr lang="en-US" sz="1800" dirty="0" err="1">
                <a:cs typeface="Segoe UI"/>
              </a:rPr>
              <a:t>realtime</a:t>
            </a:r>
            <a:r>
              <a:rPr lang="en-US" sz="1800" dirty="0">
                <a:cs typeface="Segoe UI"/>
              </a:rPr>
              <a:t> use-cases</a:t>
            </a:r>
          </a:p>
          <a:p>
            <a:pPr marL="742933" lvl="1" indent="-285750">
              <a:buFont typeface="Arial" panose="020B0604020202020204" pitchFamily="34" charset="0"/>
              <a:buChar char="•"/>
            </a:pPr>
            <a:r>
              <a:rPr lang="en-US" sz="1800" dirty="0">
                <a:cs typeface="Segoe UI"/>
              </a:rPr>
              <a:t>Navigation of the graph is mostly done with the built-in functionality in </a:t>
            </a:r>
            <a:r>
              <a:rPr lang="en-US" sz="1800" b="1" dirty="0" err="1">
                <a:cs typeface="Segoe UI"/>
              </a:rPr>
              <a:t>JGraphT</a:t>
            </a:r>
            <a:endParaRPr lang="en-US" sz="1800" b="1" dirty="0">
              <a:cs typeface="Segoe UI"/>
            </a:endParaRPr>
          </a:p>
          <a:p>
            <a:pPr marL="742933" lvl="1" indent="-285750">
              <a:buFont typeface="Arial" panose="020B0604020202020204" pitchFamily="34" charset="0"/>
              <a:buChar char="•"/>
            </a:pPr>
            <a:r>
              <a:rPr lang="en-US" sz="1800" dirty="0">
                <a:cs typeface="Segoe UI"/>
              </a:rPr>
              <a:t>Load the data into memory once, then apply surgical changes to the mutable graph</a:t>
            </a:r>
          </a:p>
          <a:p>
            <a:pPr marL="742933" lvl="1" indent="-285750">
              <a:buFont typeface="Arial" panose="020B0604020202020204" pitchFamily="34" charset="0"/>
              <a:buChar char="•"/>
            </a:pPr>
            <a:r>
              <a:rPr lang="en-US" sz="1800" b="1" dirty="0">
                <a:cs typeface="Segoe UI"/>
              </a:rPr>
              <a:t>Graph Traversal is fast and consumes zero Cosmos DB RUs</a:t>
            </a:r>
          </a:p>
          <a:p>
            <a:pPr marL="1200117" lvl="2" indent="-285750">
              <a:buFont typeface="Arial" panose="020B0604020202020204" pitchFamily="34" charset="0"/>
              <a:buChar char="•"/>
            </a:pPr>
            <a:endParaRPr lang="en-US" sz="1800" dirty="0">
              <a:cs typeface="Segoe UI"/>
            </a:endParaRPr>
          </a:p>
          <a:p>
            <a:pPr marL="742933" lvl="1" indent="-285750">
              <a:buFont typeface="Arial" panose="020B0604020202020204" pitchFamily="34" charset="0"/>
              <a:buChar char="•"/>
            </a:pPr>
            <a:endParaRPr lang="en-US" sz="18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835033" y="1017973"/>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5827885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Implementation – v1/NPM:  Sample Library Document</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a:extLst>
              <a:ext uri="{FF2B5EF4-FFF2-40B4-BE49-F238E27FC236}">
                <a16:creationId xmlns:a16="http://schemas.microsoft.com/office/drawing/2014/main" id="{9876F0D3-2345-D49C-B2A8-A5835A405951}"/>
              </a:ext>
            </a:extLst>
          </p:cNvPr>
          <p:cNvSpPr txBox="1"/>
          <p:nvPr/>
        </p:nvSpPr>
        <p:spPr>
          <a:xfrm>
            <a:off x="666751" y="1139756"/>
            <a:ext cx="4181827" cy="572464"/>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742933" lvl="1" indent="-285750">
              <a:buFont typeface="Arial" panose="020B0604020202020204" pitchFamily="34" charset="0"/>
              <a:buChar char="•"/>
            </a:pPr>
            <a:endParaRPr lang="en-US" sz="1800" dirty="0">
              <a:cs typeface="Segoe UI"/>
            </a:endParaRPr>
          </a:p>
        </p:txBody>
      </p:sp>
      <p:pic>
        <p:nvPicPr>
          <p:cNvPr id="13" name="Picture 12">
            <a:extLst>
              <a:ext uri="{FF2B5EF4-FFF2-40B4-BE49-F238E27FC236}">
                <a16:creationId xmlns:a16="http://schemas.microsoft.com/office/drawing/2014/main" id="{5C42DF35-05BD-5917-6229-E5629231943B}"/>
              </a:ext>
            </a:extLst>
          </p:cNvPr>
          <p:cNvPicPr>
            <a:picLocks noChangeAspect="1"/>
          </p:cNvPicPr>
          <p:nvPr/>
        </p:nvPicPr>
        <p:blipFill>
          <a:blip r:embed="rId2"/>
          <a:stretch>
            <a:fillRect/>
          </a:stretch>
        </p:blipFill>
        <p:spPr>
          <a:xfrm>
            <a:off x="4475894" y="1309930"/>
            <a:ext cx="6496905" cy="5269334"/>
          </a:xfrm>
          <a:prstGeom prst="rect">
            <a:avLst/>
          </a:prstGeom>
        </p:spPr>
      </p:pic>
      <p:sp>
        <p:nvSpPr>
          <p:cNvPr id="16" name="TextBox 15">
            <a:extLst>
              <a:ext uri="{FF2B5EF4-FFF2-40B4-BE49-F238E27FC236}">
                <a16:creationId xmlns:a16="http://schemas.microsoft.com/office/drawing/2014/main" id="{0E583CC9-B5E2-052B-7AD6-FE37CAB70349}"/>
              </a:ext>
            </a:extLst>
          </p:cNvPr>
          <p:cNvSpPr txBox="1"/>
          <p:nvPr/>
        </p:nvSpPr>
        <p:spPr>
          <a:xfrm>
            <a:off x="562269" y="1382888"/>
            <a:ext cx="3578578" cy="4924425"/>
          </a:xfrm>
          <a:prstGeom prst="rect">
            <a:avLst/>
          </a:prstGeom>
          <a:noFill/>
        </p:spPr>
        <p:txBody>
          <a:bodyPr wrap="square" lIns="0" tIns="0" rIns="0" bIns="0" rtlCol="0">
            <a:spAutoFit/>
          </a:bodyPr>
          <a:lstStyle/>
          <a:p>
            <a:pPr algn="l"/>
            <a:r>
              <a:rPr lang="en-US" sz="2000" dirty="0"/>
              <a:t>This is a JSON document which describes a Node.js NPM Library.  Libraries are the “raw material” for the graph.</a:t>
            </a:r>
          </a:p>
          <a:p>
            <a:pPr algn="l"/>
            <a:endParaRPr lang="en-US" sz="2000" dirty="0"/>
          </a:p>
          <a:p>
            <a:pPr algn="l"/>
            <a:r>
              <a:rPr lang="en-US" sz="2000" dirty="0"/>
              <a:t>The </a:t>
            </a:r>
            <a:r>
              <a:rPr lang="en-US" sz="2000" b="1" dirty="0"/>
              <a:t>dependencies</a:t>
            </a:r>
            <a:r>
              <a:rPr lang="en-US" sz="2000" dirty="0"/>
              <a:t> object (at line 14) is the data that we’ll use to build a graph.  This sample document is intentionally small.  This library has only one dependency: </a:t>
            </a:r>
            <a:r>
              <a:rPr lang="en-US" sz="2000" b="1" dirty="0"/>
              <a:t>xml2js</a:t>
            </a:r>
          </a:p>
          <a:p>
            <a:pPr algn="l"/>
            <a:endParaRPr lang="en-US" sz="2000" b="1" dirty="0"/>
          </a:p>
          <a:p>
            <a:pPr algn="l"/>
            <a:r>
              <a:rPr lang="en-US" sz="2000" dirty="0"/>
              <a:t>Note the </a:t>
            </a:r>
            <a:r>
              <a:rPr lang="en-US" sz="2000" b="1" dirty="0"/>
              <a:t>author</a:t>
            </a:r>
            <a:r>
              <a:rPr lang="en-US" sz="2000" dirty="0"/>
              <a:t> and </a:t>
            </a:r>
            <a:r>
              <a:rPr lang="en-US" sz="2000" b="1" dirty="0"/>
              <a:t>maintainers</a:t>
            </a:r>
            <a:r>
              <a:rPr lang="en-US" sz="2000" dirty="0"/>
              <a:t> attributes, as well.</a:t>
            </a:r>
          </a:p>
          <a:p>
            <a:pPr algn="l"/>
            <a:r>
              <a:rPr lang="en-US" sz="2000" dirty="0"/>
              <a:t>The graph will include these.</a:t>
            </a:r>
          </a:p>
        </p:txBody>
      </p:sp>
    </p:spTree>
    <p:extLst>
      <p:ext uri="{BB962C8B-B14F-4D97-AF65-F5344CB8AC3E}">
        <p14:creationId xmlns:p14="http://schemas.microsoft.com/office/powerpoint/2010/main" val="21595839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What is </a:t>
            </a:r>
            <a:r>
              <a:rPr lang="en-US" dirty="0" err="1">
                <a:solidFill>
                  <a:schemeClr val="accent2">
                    <a:lumMod val="60000"/>
                    <a:lumOff val="40000"/>
                  </a:schemeClr>
                </a:solidFill>
                <a:cs typeface="Segoe UI Semibold"/>
              </a:rPr>
              <a:t>AltGraph</a:t>
            </a:r>
            <a:r>
              <a:rPr lang="en-US" dirty="0">
                <a:solidFill>
                  <a:schemeClr val="accent2">
                    <a:lumMod val="60000"/>
                    <a:lumOff val="40000"/>
                  </a:schemeClr>
                </a:solidFill>
                <a:cs typeface="Segoe UI Semibold"/>
              </a:rPr>
              <a:t>?</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a:ea typeface="+mn-lt"/>
              <a:cs typeface="+mn-lt"/>
            </a:endParaRPr>
          </a:p>
          <a:p>
            <a:pPr marL="280035" indent="-280035">
              <a:lnSpc>
                <a:spcPct val="90000"/>
              </a:lnSpc>
              <a:spcAft>
                <a:spcPts val="588"/>
              </a:spcAft>
              <a:buFont typeface="Arial,Sans-Serif" panose="020B0604020202020204" pitchFamily="34" charset="0"/>
              <a:buChar char="•"/>
            </a:pPr>
            <a:endParaRPr lang="en-US">
              <a:ea typeface="+mn-lt"/>
              <a:cs typeface="+mn-lt"/>
            </a:endParaRPr>
          </a:p>
          <a:p>
            <a:pPr marL="335915" indent="-335915"/>
            <a:endParaRPr lang="en-US">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1055411" y="1469630"/>
            <a:ext cx="10081178" cy="4727448"/>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2400" b="1" dirty="0" err="1">
                <a:cs typeface="Segoe UI"/>
              </a:rPr>
              <a:t>AltGraph</a:t>
            </a:r>
            <a:r>
              <a:rPr lang="en-US" sz="2400" b="1" dirty="0">
                <a:cs typeface="Segoe UI"/>
              </a:rPr>
              <a:t> is a set of </a:t>
            </a:r>
            <a:r>
              <a:rPr lang="en-US" sz="2400" b="1" i="1" u="sng" dirty="0">
                <a:cs typeface="Segoe UI"/>
              </a:rPr>
              <a:t>Alternative Graph Implementations</a:t>
            </a:r>
            <a:r>
              <a:rPr lang="en-US" sz="2400" b="1" i="1" dirty="0">
                <a:cs typeface="Segoe UI"/>
              </a:rPr>
              <a:t> </a:t>
            </a:r>
            <a:r>
              <a:rPr lang="en-US" sz="2400" b="1" dirty="0">
                <a:cs typeface="Segoe UI"/>
              </a:rPr>
              <a:t>built on:</a:t>
            </a:r>
          </a:p>
          <a:p>
            <a:pPr>
              <a:buFont typeface="Arial" panose="020B0604020202020204" pitchFamily="34" charset="0"/>
              <a:buChar char="•"/>
            </a:pPr>
            <a:endParaRPr lang="en-US" sz="2400" dirty="0">
              <a:cs typeface="Segoe UI"/>
            </a:endParaRPr>
          </a:p>
          <a:p>
            <a:r>
              <a:rPr lang="en-US" sz="2400" dirty="0">
                <a:cs typeface="Segoe UI"/>
              </a:rPr>
              <a:t>A Set of Designs:</a:t>
            </a:r>
          </a:p>
          <a:p>
            <a:pPr lvl="1">
              <a:buFont typeface="Arial" panose="020B0604020202020204" pitchFamily="34" charset="0"/>
              <a:buChar char="•"/>
            </a:pPr>
            <a:r>
              <a:rPr lang="en-US" sz="2400" dirty="0">
                <a:cs typeface="Segoe UI"/>
              </a:rPr>
              <a:t> Using the Azure </a:t>
            </a:r>
            <a:r>
              <a:rPr lang="en-US" sz="2400" b="1" dirty="0">
                <a:cs typeface="Segoe UI"/>
              </a:rPr>
              <a:t>Cosmos DB NoSQL API </a:t>
            </a:r>
          </a:p>
          <a:p>
            <a:pPr lvl="1">
              <a:buFont typeface="Arial" panose="020B0604020202020204" pitchFamily="34" charset="0"/>
              <a:buChar char="•"/>
            </a:pPr>
            <a:r>
              <a:rPr lang="en-US" sz="2400" b="1" dirty="0">
                <a:cs typeface="Segoe UI"/>
              </a:rPr>
              <a:t> Fast In-memory processing</a:t>
            </a:r>
            <a:r>
              <a:rPr lang="en-US" sz="2400" dirty="0">
                <a:cs typeface="Segoe UI"/>
              </a:rPr>
              <a:t> vs DB and Disk Traversal</a:t>
            </a:r>
            <a:endParaRPr lang="en-US" sz="2400" b="1" dirty="0">
              <a:cs typeface="Segoe UI"/>
            </a:endParaRPr>
          </a:p>
          <a:p>
            <a:pPr lvl="1">
              <a:buFont typeface="Arial" panose="020B0604020202020204" pitchFamily="34" charset="0"/>
              <a:buChar char="•"/>
            </a:pPr>
            <a:r>
              <a:rPr lang="en-US" sz="2400" b="1" dirty="0">
                <a:cs typeface="Segoe UI"/>
              </a:rPr>
              <a:t> </a:t>
            </a:r>
            <a:r>
              <a:rPr lang="en-US" sz="2400" dirty="0">
                <a:cs typeface="Segoe UI"/>
              </a:rPr>
              <a:t>RDF-like</a:t>
            </a:r>
            <a:r>
              <a:rPr lang="en-US" sz="2400" b="1" dirty="0">
                <a:cs typeface="Segoe UI"/>
              </a:rPr>
              <a:t> “Triples” (v1) </a:t>
            </a:r>
            <a:r>
              <a:rPr lang="en-US" sz="2400" dirty="0">
                <a:cs typeface="Segoe UI"/>
              </a:rPr>
              <a:t>or the </a:t>
            </a:r>
            <a:r>
              <a:rPr lang="en-US" sz="2400" b="1" dirty="0" err="1">
                <a:cs typeface="Segoe UI"/>
              </a:rPr>
              <a:t>JGraphT</a:t>
            </a:r>
            <a:r>
              <a:rPr lang="en-US" sz="2400" b="1" dirty="0">
                <a:cs typeface="Segoe UI"/>
              </a:rPr>
              <a:t> library (v2)</a:t>
            </a:r>
          </a:p>
          <a:p>
            <a:pPr lvl="1">
              <a:buFont typeface="Arial" panose="020B0604020202020204" pitchFamily="34" charset="0"/>
              <a:buChar char="•"/>
            </a:pPr>
            <a:r>
              <a:rPr lang="en-US" sz="2400" dirty="0">
                <a:cs typeface="Segoe UI"/>
              </a:rPr>
              <a:t> Azure Redis Cache or Cosmos DB Integrated </a:t>
            </a:r>
            <a:r>
              <a:rPr lang="en-US" sz="2400" b="1" dirty="0">
                <a:cs typeface="Segoe UI"/>
              </a:rPr>
              <a:t>Cache</a:t>
            </a:r>
          </a:p>
          <a:p>
            <a:endParaRPr lang="en-US" sz="2400" dirty="0">
              <a:cs typeface="Segoe UI"/>
            </a:endParaRPr>
          </a:p>
          <a:p>
            <a:r>
              <a:rPr lang="en-US" sz="2400" dirty="0">
                <a:cs typeface="Segoe UI"/>
              </a:rPr>
              <a:t>Two Reference Implementations – v1/NPM and v2/IMDb, using:</a:t>
            </a:r>
          </a:p>
          <a:p>
            <a:pPr lvl="1">
              <a:buFont typeface="Arial" panose="020B0604020202020204" pitchFamily="34" charset="0"/>
              <a:buChar char="•"/>
            </a:pPr>
            <a:r>
              <a:rPr lang="en-US" sz="2400" dirty="0">
                <a:cs typeface="Segoe UI"/>
              </a:rPr>
              <a:t>   The </a:t>
            </a:r>
            <a:r>
              <a:rPr lang="en-US" sz="2400" b="1" dirty="0">
                <a:cs typeface="Segoe UI"/>
              </a:rPr>
              <a:t>Java</a:t>
            </a:r>
            <a:r>
              <a:rPr lang="en-US" sz="2400" dirty="0">
                <a:cs typeface="Segoe UI"/>
              </a:rPr>
              <a:t> programming language </a:t>
            </a:r>
          </a:p>
          <a:p>
            <a:pPr lvl="1">
              <a:buFont typeface="Arial" panose="020B0604020202020204" pitchFamily="34" charset="0"/>
              <a:buChar char="•"/>
            </a:pPr>
            <a:r>
              <a:rPr lang="en-US" sz="2400" dirty="0">
                <a:cs typeface="Segoe UI"/>
              </a:rPr>
              <a:t>   </a:t>
            </a:r>
            <a:r>
              <a:rPr lang="en-US" sz="2400" b="1" dirty="0">
                <a:cs typeface="Segoe UI"/>
              </a:rPr>
              <a:t>Spring Boot</a:t>
            </a:r>
            <a:r>
              <a:rPr lang="en-US" sz="2400" dirty="0">
                <a:cs typeface="Segoe UI"/>
              </a:rPr>
              <a:t> and </a:t>
            </a:r>
            <a:r>
              <a:rPr lang="en-US" sz="2400" b="1" dirty="0">
                <a:cs typeface="Segoe UI"/>
              </a:rPr>
              <a:t>Spring Data </a:t>
            </a:r>
            <a:r>
              <a:rPr lang="en-US" sz="2400" dirty="0">
                <a:cs typeface="Segoe UI"/>
              </a:rPr>
              <a:t>frameworks</a:t>
            </a:r>
          </a:p>
          <a:p>
            <a:pPr marL="800083" lvl="1" indent="-342900">
              <a:buFont typeface="Arial" panose="020B0604020202020204" pitchFamily="34" charset="0"/>
              <a:buChar char="•"/>
            </a:pPr>
            <a:r>
              <a:rPr lang="en-US" sz="2400" dirty="0">
                <a:cs typeface="Segoe UI"/>
                <a:hlinkClick r:id="rId2"/>
              </a:rPr>
              <a:t>https://github.com/cjoakim/azure-cosmosdb-altgraph</a:t>
            </a:r>
            <a:endParaRPr lang="en-US" sz="24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0329853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Implementation – v1/NPM:  Sample Array of Triples</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a:extLst>
              <a:ext uri="{FF2B5EF4-FFF2-40B4-BE49-F238E27FC236}">
                <a16:creationId xmlns:a16="http://schemas.microsoft.com/office/drawing/2014/main" id="{9876F0D3-2345-D49C-B2A8-A5835A405951}"/>
              </a:ext>
            </a:extLst>
          </p:cNvPr>
          <p:cNvSpPr txBox="1"/>
          <p:nvPr/>
        </p:nvSpPr>
        <p:spPr>
          <a:xfrm>
            <a:off x="666751" y="1139756"/>
            <a:ext cx="4181827" cy="572464"/>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742933" lvl="1" indent="-285750">
              <a:buFont typeface="Arial" panose="020B0604020202020204" pitchFamily="34" charset="0"/>
              <a:buChar char="•"/>
            </a:pPr>
            <a:endParaRPr lang="en-US" sz="1800" dirty="0">
              <a:cs typeface="Segoe UI"/>
            </a:endParaRPr>
          </a:p>
        </p:txBody>
      </p:sp>
      <p:sp>
        <p:nvSpPr>
          <p:cNvPr id="16" name="TextBox 15">
            <a:extLst>
              <a:ext uri="{FF2B5EF4-FFF2-40B4-BE49-F238E27FC236}">
                <a16:creationId xmlns:a16="http://schemas.microsoft.com/office/drawing/2014/main" id="{0E583CC9-B5E2-052B-7AD6-FE37CAB70349}"/>
              </a:ext>
            </a:extLst>
          </p:cNvPr>
          <p:cNvSpPr txBox="1"/>
          <p:nvPr/>
        </p:nvSpPr>
        <p:spPr>
          <a:xfrm>
            <a:off x="481389" y="1175424"/>
            <a:ext cx="3578578" cy="6463308"/>
          </a:xfrm>
          <a:prstGeom prst="rect">
            <a:avLst/>
          </a:prstGeom>
          <a:noFill/>
        </p:spPr>
        <p:txBody>
          <a:bodyPr wrap="square" lIns="0" tIns="0" rIns="0" bIns="0" rtlCol="0">
            <a:spAutoFit/>
          </a:bodyPr>
          <a:lstStyle/>
          <a:p>
            <a:pPr algn="l"/>
            <a:r>
              <a:rPr lang="en-US" sz="1800" b="1" dirty="0"/>
              <a:t>Triple</a:t>
            </a:r>
            <a:r>
              <a:rPr lang="en-US" sz="1800" dirty="0"/>
              <a:t> documents have a Subject, Predicate, and Object just like RDF triples.  Up to </a:t>
            </a:r>
            <a:r>
              <a:rPr lang="en-US" sz="1800" b="1" dirty="0"/>
              <a:t>20 million</a:t>
            </a:r>
            <a:r>
              <a:rPr lang="en-US" sz="1800" dirty="0"/>
              <a:t> of these 1K docs can reside in the same </a:t>
            </a:r>
            <a:r>
              <a:rPr lang="en-US" sz="1800" b="1" dirty="0" err="1"/>
              <a:t>logicical</a:t>
            </a:r>
            <a:r>
              <a:rPr lang="en-US" sz="1800" b="1" dirty="0"/>
              <a:t> partition </a:t>
            </a:r>
            <a:r>
              <a:rPr lang="en-US" sz="1800" dirty="0"/>
              <a:t>(20GB limit).</a:t>
            </a:r>
          </a:p>
          <a:p>
            <a:pPr algn="l"/>
            <a:endParaRPr lang="en-US" sz="1800" dirty="0"/>
          </a:p>
          <a:p>
            <a:pPr algn="l"/>
            <a:r>
              <a:rPr lang="en-US" sz="1800" dirty="0"/>
              <a:t>This graph contains 6382 triples.  They are small in size (1kb) and many can be read into the JVM for </a:t>
            </a:r>
            <a:r>
              <a:rPr lang="en-US" sz="1800" b="1" dirty="0"/>
              <a:t>in-memory processing </a:t>
            </a:r>
            <a:r>
              <a:rPr lang="en-US" sz="1800" dirty="0"/>
              <a:t>and traversal.  Pagination-based processing is also possible.</a:t>
            </a:r>
          </a:p>
          <a:p>
            <a:pPr algn="l"/>
            <a:endParaRPr lang="en-US" sz="1800" dirty="0"/>
          </a:p>
          <a:p>
            <a:pPr algn="l"/>
            <a:r>
              <a:rPr lang="en-US" sz="1800" dirty="0"/>
              <a:t>They point to the adjacent “Vertices” via the Id/Pk attributes for </a:t>
            </a:r>
            <a:r>
              <a:rPr lang="en-US" sz="1800" b="1" dirty="0"/>
              <a:t>point-reads</a:t>
            </a:r>
            <a:r>
              <a:rPr lang="en-US" sz="1800" dirty="0"/>
              <a:t>.</a:t>
            </a:r>
          </a:p>
          <a:p>
            <a:pPr algn="l"/>
            <a:endParaRPr lang="en-US" sz="1800" dirty="0"/>
          </a:p>
          <a:p>
            <a:pPr algn="l"/>
            <a:r>
              <a:rPr lang="en-US" sz="1800" dirty="0"/>
              <a:t>The </a:t>
            </a:r>
            <a:r>
              <a:rPr lang="en-US" sz="1800" b="1" dirty="0"/>
              <a:t>tags</a:t>
            </a:r>
            <a:r>
              <a:rPr lang="en-US" sz="1800" dirty="0"/>
              <a:t> enable optimized searching of important Vertex attributes.</a:t>
            </a:r>
          </a:p>
          <a:p>
            <a:pPr algn="l"/>
            <a:endParaRPr lang="en-US" sz="2000" dirty="0"/>
          </a:p>
          <a:p>
            <a:pPr algn="l"/>
            <a:endParaRPr lang="en-US" sz="2000" dirty="0"/>
          </a:p>
          <a:p>
            <a:pPr algn="l"/>
            <a:endParaRPr lang="en-US" sz="2000" dirty="0"/>
          </a:p>
        </p:txBody>
      </p:sp>
      <p:pic>
        <p:nvPicPr>
          <p:cNvPr id="8" name="Picture 7">
            <a:extLst>
              <a:ext uri="{FF2B5EF4-FFF2-40B4-BE49-F238E27FC236}">
                <a16:creationId xmlns:a16="http://schemas.microsoft.com/office/drawing/2014/main" id="{FB8881F5-9EC9-8127-D1E5-FFEC69D22A86}"/>
              </a:ext>
            </a:extLst>
          </p:cNvPr>
          <p:cNvPicPr>
            <a:picLocks noChangeAspect="1"/>
          </p:cNvPicPr>
          <p:nvPr/>
        </p:nvPicPr>
        <p:blipFill>
          <a:blip r:embed="rId2"/>
          <a:stretch>
            <a:fillRect/>
          </a:stretch>
        </p:blipFill>
        <p:spPr>
          <a:xfrm>
            <a:off x="4132925" y="1397786"/>
            <a:ext cx="8025698" cy="4963003"/>
          </a:xfrm>
          <a:prstGeom prst="rect">
            <a:avLst/>
          </a:prstGeom>
        </p:spPr>
      </p:pic>
    </p:spTree>
    <p:extLst>
      <p:ext uri="{BB962C8B-B14F-4D97-AF65-F5344CB8AC3E}">
        <p14:creationId xmlns:p14="http://schemas.microsoft.com/office/powerpoint/2010/main" val="155945110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Implementation – v1/NPM:  Primary Java Classes</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a:extLst>
              <a:ext uri="{FF2B5EF4-FFF2-40B4-BE49-F238E27FC236}">
                <a16:creationId xmlns:a16="http://schemas.microsoft.com/office/drawing/2014/main" id="{9876F0D3-2345-D49C-B2A8-A5835A405951}"/>
              </a:ext>
            </a:extLst>
          </p:cNvPr>
          <p:cNvSpPr txBox="1"/>
          <p:nvPr/>
        </p:nvSpPr>
        <p:spPr>
          <a:xfrm>
            <a:off x="666751" y="1139756"/>
            <a:ext cx="4181827" cy="572464"/>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742933" lvl="1" indent="-285750">
              <a:buFont typeface="Arial" panose="020B0604020202020204" pitchFamily="34" charset="0"/>
              <a:buChar char="•"/>
            </a:pPr>
            <a:endParaRPr lang="en-US" sz="1800" dirty="0">
              <a:cs typeface="Segoe UI"/>
            </a:endParaRPr>
          </a:p>
        </p:txBody>
      </p:sp>
      <p:sp>
        <p:nvSpPr>
          <p:cNvPr id="16" name="TextBox 15">
            <a:extLst>
              <a:ext uri="{FF2B5EF4-FFF2-40B4-BE49-F238E27FC236}">
                <a16:creationId xmlns:a16="http://schemas.microsoft.com/office/drawing/2014/main" id="{0E583CC9-B5E2-052B-7AD6-FE37CAB70349}"/>
              </a:ext>
            </a:extLst>
          </p:cNvPr>
          <p:cNvSpPr txBox="1"/>
          <p:nvPr/>
        </p:nvSpPr>
        <p:spPr>
          <a:xfrm>
            <a:off x="562268" y="1382888"/>
            <a:ext cx="11130378" cy="4924425"/>
          </a:xfrm>
          <a:prstGeom prst="rect">
            <a:avLst/>
          </a:prstGeom>
          <a:noFill/>
        </p:spPr>
        <p:txBody>
          <a:bodyPr wrap="square" lIns="0" tIns="0" rIns="0" bIns="0" rtlCol="0">
            <a:spAutoFit/>
          </a:bodyPr>
          <a:lstStyle/>
          <a:p>
            <a:pPr algn="l"/>
            <a:endParaRPr lang="en-US" sz="2000" dirty="0"/>
          </a:p>
          <a:p>
            <a:pPr algn="l"/>
            <a:r>
              <a:rPr lang="en-US" sz="2000" b="1" dirty="0"/>
              <a:t>Cache.java </a:t>
            </a:r>
            <a:r>
              <a:rPr lang="en-US" sz="2000" dirty="0"/>
              <a:t>- implements caching logic, to local disk or Azure Redis Cache</a:t>
            </a:r>
          </a:p>
          <a:p>
            <a:pPr algn="l"/>
            <a:r>
              <a:rPr lang="en-US" sz="2000" dirty="0"/>
              <a:t>D3CsvBuilder.java - Creates node and edge CSV files for D3.js</a:t>
            </a:r>
          </a:p>
          <a:p>
            <a:pPr algn="l"/>
            <a:r>
              <a:rPr lang="en-US" sz="2000" dirty="0"/>
              <a:t>Graph.java - An in-memory graph created from a </a:t>
            </a:r>
            <a:r>
              <a:rPr lang="en-US" sz="2000" dirty="0" err="1"/>
              <a:t>TripleQueryStruct</a:t>
            </a:r>
            <a:endParaRPr lang="en-US" sz="2000" dirty="0"/>
          </a:p>
          <a:p>
            <a:pPr algn="l"/>
            <a:r>
              <a:rPr lang="en-US" sz="2000" dirty="0"/>
              <a:t>GraphBuilder.java - Builds a graph by iterating an in-memory </a:t>
            </a:r>
            <a:r>
              <a:rPr lang="en-US" sz="2000" dirty="0" err="1"/>
              <a:t>TripleQueryStruct</a:t>
            </a:r>
            <a:endParaRPr lang="en-US" sz="2000" dirty="0"/>
          </a:p>
          <a:p>
            <a:pPr algn="l"/>
            <a:endParaRPr lang="en-US" sz="2000" dirty="0"/>
          </a:p>
          <a:p>
            <a:pPr algn="l"/>
            <a:r>
              <a:rPr lang="en-US" sz="2000" b="1" dirty="0"/>
              <a:t>TripleQueryStruct.java </a:t>
            </a:r>
            <a:r>
              <a:rPr lang="en-US" sz="2000" dirty="0"/>
              <a:t>- Represents </a:t>
            </a:r>
            <a:r>
              <a:rPr lang="en-US" sz="2000" b="1" dirty="0"/>
              <a:t>an Array of the Triples </a:t>
            </a:r>
            <a:r>
              <a:rPr lang="en-US" sz="2000" dirty="0"/>
              <a:t>for your graph.  It is the “Index”.</a:t>
            </a:r>
          </a:p>
          <a:p>
            <a:pPr algn="l"/>
            <a:endParaRPr lang="en-US" sz="2000" dirty="0"/>
          </a:p>
          <a:p>
            <a:pPr algn="l"/>
            <a:r>
              <a:rPr lang="en-US" sz="2000" b="1" dirty="0"/>
              <a:t>Library.java </a:t>
            </a:r>
            <a:r>
              <a:rPr lang="en-US" sz="2000" dirty="0"/>
              <a:t>- An NPM library document</a:t>
            </a:r>
          </a:p>
          <a:p>
            <a:pPr algn="l"/>
            <a:r>
              <a:rPr lang="en-US" sz="2000" b="1" dirty="0"/>
              <a:t>Triple.java </a:t>
            </a:r>
            <a:r>
              <a:rPr lang="en-US" sz="2000" dirty="0"/>
              <a:t>- One Triple document</a:t>
            </a:r>
          </a:p>
          <a:p>
            <a:pPr algn="l"/>
            <a:r>
              <a:rPr lang="en-US" sz="2000" b="1" dirty="0"/>
              <a:t>LibraryRepository.java </a:t>
            </a:r>
            <a:r>
              <a:rPr lang="en-US" sz="2000" dirty="0"/>
              <a:t>- </a:t>
            </a:r>
            <a:r>
              <a:rPr lang="en-US" sz="2000" b="1" dirty="0"/>
              <a:t>Spring Data Repository</a:t>
            </a:r>
            <a:r>
              <a:rPr lang="en-US" sz="2000" dirty="0"/>
              <a:t> for Libraries</a:t>
            </a:r>
          </a:p>
          <a:p>
            <a:pPr algn="l"/>
            <a:r>
              <a:rPr lang="en-US" sz="2000" dirty="0"/>
              <a:t>TripleRepository.java - Spring Data Repository for Libraries</a:t>
            </a:r>
          </a:p>
          <a:p>
            <a:pPr algn="l"/>
            <a:r>
              <a:rPr lang="en-US" sz="2000" dirty="0"/>
              <a:t>TripleRepositoryExtensions.java - Extensions of the Repository for more complex SQL</a:t>
            </a:r>
          </a:p>
          <a:p>
            <a:pPr algn="l"/>
            <a:r>
              <a:rPr lang="en-US" sz="2000" dirty="0"/>
              <a:t>TripleRepositoryExtensionsImpl.java</a:t>
            </a:r>
          </a:p>
          <a:p>
            <a:pPr algn="l"/>
            <a:r>
              <a:rPr lang="en-US" sz="2000" b="1" dirty="0"/>
              <a:t>GraphController.java </a:t>
            </a:r>
            <a:r>
              <a:rPr lang="en-US" sz="2000" dirty="0"/>
              <a:t>- The primary Controller, handles interaction with the UI</a:t>
            </a:r>
          </a:p>
          <a:p>
            <a:pPr algn="l"/>
            <a:endParaRPr lang="en-US" sz="2000" dirty="0"/>
          </a:p>
        </p:txBody>
      </p:sp>
    </p:spTree>
    <p:extLst>
      <p:ext uri="{BB962C8B-B14F-4D97-AF65-F5344CB8AC3E}">
        <p14:creationId xmlns:p14="http://schemas.microsoft.com/office/powerpoint/2010/main" val="1788028668"/>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Implementation – v1/NPM:  The Spring Data </a:t>
            </a:r>
            <a:r>
              <a:rPr lang="en-US" dirty="0" err="1">
                <a:solidFill>
                  <a:schemeClr val="accent2">
                    <a:lumMod val="60000"/>
                    <a:lumOff val="40000"/>
                  </a:schemeClr>
                </a:solidFill>
                <a:cs typeface="Segoe UI Semibold"/>
              </a:rPr>
              <a:t>TripleRepository</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a:extLst>
              <a:ext uri="{FF2B5EF4-FFF2-40B4-BE49-F238E27FC236}">
                <a16:creationId xmlns:a16="http://schemas.microsoft.com/office/drawing/2014/main" id="{9876F0D3-2345-D49C-B2A8-A5835A405951}"/>
              </a:ext>
            </a:extLst>
          </p:cNvPr>
          <p:cNvSpPr txBox="1"/>
          <p:nvPr/>
        </p:nvSpPr>
        <p:spPr>
          <a:xfrm>
            <a:off x="666751" y="1139756"/>
            <a:ext cx="4181827" cy="572464"/>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742933" lvl="1" indent="-285750">
              <a:buFont typeface="Arial" panose="020B0604020202020204" pitchFamily="34" charset="0"/>
              <a:buChar char="•"/>
            </a:pPr>
            <a:endParaRPr lang="en-US" sz="1800" dirty="0">
              <a:cs typeface="Segoe UI"/>
            </a:endParaRPr>
          </a:p>
        </p:txBody>
      </p:sp>
      <p:sp>
        <p:nvSpPr>
          <p:cNvPr id="16" name="TextBox 15">
            <a:extLst>
              <a:ext uri="{FF2B5EF4-FFF2-40B4-BE49-F238E27FC236}">
                <a16:creationId xmlns:a16="http://schemas.microsoft.com/office/drawing/2014/main" id="{0E583CC9-B5E2-052B-7AD6-FE37CAB70349}"/>
              </a:ext>
            </a:extLst>
          </p:cNvPr>
          <p:cNvSpPr txBox="1"/>
          <p:nvPr/>
        </p:nvSpPr>
        <p:spPr>
          <a:xfrm>
            <a:off x="562269" y="1382888"/>
            <a:ext cx="3578578" cy="923330"/>
          </a:xfrm>
          <a:prstGeom prst="rect">
            <a:avLst/>
          </a:prstGeom>
          <a:noFill/>
        </p:spPr>
        <p:txBody>
          <a:bodyPr wrap="square" lIns="0" tIns="0" rIns="0" bIns="0" rtlCol="0">
            <a:spAutoFit/>
          </a:bodyPr>
          <a:lstStyle/>
          <a:p>
            <a:pPr algn="l"/>
            <a:endParaRPr lang="en-US" sz="2000" dirty="0"/>
          </a:p>
          <a:p>
            <a:pPr algn="l"/>
            <a:endParaRPr lang="en-US" sz="2000" dirty="0"/>
          </a:p>
          <a:p>
            <a:pPr algn="l"/>
            <a:endParaRPr lang="en-US" sz="2000" dirty="0"/>
          </a:p>
        </p:txBody>
      </p:sp>
      <p:pic>
        <p:nvPicPr>
          <p:cNvPr id="5" name="Picture 4">
            <a:extLst>
              <a:ext uri="{FF2B5EF4-FFF2-40B4-BE49-F238E27FC236}">
                <a16:creationId xmlns:a16="http://schemas.microsoft.com/office/drawing/2014/main" id="{3ABA6531-FF0B-B4E2-6864-BF535A8653C9}"/>
              </a:ext>
            </a:extLst>
          </p:cNvPr>
          <p:cNvPicPr>
            <a:picLocks noChangeAspect="1"/>
          </p:cNvPicPr>
          <p:nvPr/>
        </p:nvPicPr>
        <p:blipFill>
          <a:blip r:embed="rId2"/>
          <a:stretch>
            <a:fillRect/>
          </a:stretch>
        </p:blipFill>
        <p:spPr>
          <a:xfrm>
            <a:off x="863227" y="1347143"/>
            <a:ext cx="9609204" cy="4098201"/>
          </a:xfrm>
          <a:prstGeom prst="rect">
            <a:avLst/>
          </a:prstGeom>
        </p:spPr>
      </p:pic>
      <p:sp>
        <p:nvSpPr>
          <p:cNvPr id="7" name="TextBox 6">
            <a:extLst>
              <a:ext uri="{FF2B5EF4-FFF2-40B4-BE49-F238E27FC236}">
                <a16:creationId xmlns:a16="http://schemas.microsoft.com/office/drawing/2014/main" id="{7E0B5F98-C65B-3632-AC4B-C3A86AE0921B}"/>
              </a:ext>
            </a:extLst>
          </p:cNvPr>
          <p:cNvSpPr txBox="1"/>
          <p:nvPr/>
        </p:nvSpPr>
        <p:spPr>
          <a:xfrm>
            <a:off x="787174" y="5581394"/>
            <a:ext cx="10298516" cy="615553"/>
          </a:xfrm>
          <a:prstGeom prst="rect">
            <a:avLst/>
          </a:prstGeom>
          <a:noFill/>
        </p:spPr>
        <p:txBody>
          <a:bodyPr wrap="square" lIns="0" tIns="0" rIns="0" bIns="0" rtlCol="0">
            <a:spAutoFit/>
          </a:bodyPr>
          <a:lstStyle/>
          <a:p>
            <a:pPr algn="l"/>
            <a:r>
              <a:rPr lang="en-US" sz="2000" dirty="0"/>
              <a:t>Method </a:t>
            </a:r>
            <a:r>
              <a:rPr lang="en-US" sz="2000" b="1" dirty="0" err="1"/>
              <a:t>getByPkLobAndSubjects</a:t>
            </a:r>
            <a:r>
              <a:rPr lang="en-US" sz="2000" dirty="0"/>
              <a:t> is used to query the Triples and load them into memory as a </a:t>
            </a:r>
            <a:r>
              <a:rPr lang="en-US" sz="2000" b="1" dirty="0" err="1"/>
              <a:t>TripleQueryStruct</a:t>
            </a:r>
            <a:r>
              <a:rPr lang="en-US" sz="2000" dirty="0"/>
              <a:t> that can then be </a:t>
            </a:r>
            <a:r>
              <a:rPr lang="en-US" sz="2000" b="1" dirty="0"/>
              <a:t>cached</a:t>
            </a:r>
            <a:r>
              <a:rPr lang="en-US" sz="2000" dirty="0"/>
              <a:t>.  It is the “Index” to your graph.</a:t>
            </a:r>
          </a:p>
        </p:txBody>
      </p:sp>
      <p:sp>
        <p:nvSpPr>
          <p:cNvPr id="10" name="Rectangle 1">
            <a:extLst>
              <a:ext uri="{FF2B5EF4-FFF2-40B4-BE49-F238E27FC236}">
                <a16:creationId xmlns:a16="http://schemas.microsoft.com/office/drawing/2014/main" id="{785061DF-0303-393D-D313-887C307304B2}"/>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JetBrains Mono"/>
              </a:rPr>
              <a:t>TripleQueryStruct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3302943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Implementation – v1/NPM:  Building the Graph and Creating D3.js CSV</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455995" y="1621335"/>
            <a:ext cx="10217649" cy="5004447"/>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800" b="1" dirty="0">
                <a:cs typeface="Segoe UI"/>
              </a:rPr>
              <a:t>Ok, great, we have a </a:t>
            </a:r>
            <a:r>
              <a:rPr lang="en-US" sz="1800" b="1" dirty="0" err="1"/>
              <a:t>TripleQueryStruct</a:t>
            </a:r>
            <a:r>
              <a:rPr lang="en-US" sz="1800" b="1" dirty="0"/>
              <a:t> in memory, now what?</a:t>
            </a:r>
          </a:p>
          <a:p>
            <a:pPr marL="285750" indent="-285750">
              <a:buFont typeface="Arial" panose="020B0604020202020204" pitchFamily="34" charset="0"/>
              <a:buChar char="•"/>
            </a:pPr>
            <a:endParaRPr lang="en-US" sz="1800" b="1" dirty="0"/>
          </a:p>
          <a:p>
            <a:pPr marL="285750" indent="-285750">
              <a:buFont typeface="Arial" panose="020B0604020202020204" pitchFamily="34" charset="0"/>
              <a:buChar char="•"/>
            </a:pPr>
            <a:r>
              <a:rPr lang="en-US" sz="1800" b="1" dirty="0"/>
              <a:t>Optionally Cache it for the next Web Request</a:t>
            </a:r>
          </a:p>
          <a:p>
            <a:pPr marL="742933" lvl="1" indent="-285750">
              <a:buFont typeface="Arial" panose="020B0604020202020204" pitchFamily="34" charset="0"/>
              <a:buChar char="•"/>
            </a:pPr>
            <a:r>
              <a:rPr lang="en-US" sz="1800" dirty="0"/>
              <a:t>Class</a:t>
            </a:r>
            <a:r>
              <a:rPr lang="en-US" sz="1800" b="1" dirty="0"/>
              <a:t> Cache</a:t>
            </a:r>
          </a:p>
          <a:p>
            <a:pPr marL="285750" indent="-285750">
              <a:buFont typeface="Arial" panose="020B0604020202020204" pitchFamily="34" charset="0"/>
              <a:buChar char="•"/>
            </a:pPr>
            <a:endParaRPr lang="en-US" sz="1800" b="1" dirty="0">
              <a:cs typeface="Segoe UI"/>
            </a:endParaRPr>
          </a:p>
          <a:p>
            <a:pPr marL="285750" indent="-285750">
              <a:buFont typeface="Arial" panose="020B0604020202020204" pitchFamily="34" charset="0"/>
              <a:buChar char="•"/>
            </a:pPr>
            <a:r>
              <a:rPr lang="en-US" sz="1800" b="1" dirty="0">
                <a:cs typeface="Segoe UI"/>
              </a:rPr>
              <a:t>Build The Graph in Memory</a:t>
            </a:r>
          </a:p>
          <a:p>
            <a:pPr marL="742933" lvl="1" indent="-285750">
              <a:buFont typeface="Arial" panose="020B0604020202020204" pitchFamily="34" charset="0"/>
              <a:buChar char="•"/>
            </a:pPr>
            <a:r>
              <a:rPr lang="en-US" sz="1800" dirty="0">
                <a:cs typeface="Segoe UI"/>
              </a:rPr>
              <a:t>Class</a:t>
            </a:r>
            <a:r>
              <a:rPr lang="en-US" sz="1800" b="1" dirty="0">
                <a:cs typeface="Segoe UI"/>
              </a:rPr>
              <a:t> </a:t>
            </a:r>
            <a:r>
              <a:rPr lang="en-US" sz="1800" b="1" dirty="0" err="1">
                <a:cs typeface="Segoe UI"/>
              </a:rPr>
              <a:t>GraphBuilder</a:t>
            </a:r>
            <a:endParaRPr lang="en-US" sz="1800" b="1" dirty="0">
              <a:cs typeface="Segoe UI"/>
            </a:endParaRPr>
          </a:p>
          <a:p>
            <a:pPr marL="742933" lvl="1" indent="-285750">
              <a:buFont typeface="Arial" panose="020B0604020202020204" pitchFamily="34" charset="0"/>
              <a:buChar char="•"/>
            </a:pPr>
            <a:r>
              <a:rPr lang="en-US" sz="1800" b="1" dirty="0">
                <a:cs typeface="Segoe UI"/>
              </a:rPr>
              <a:t>Iterates, in memory, the many Triples </a:t>
            </a:r>
            <a:r>
              <a:rPr lang="en-US" sz="1800" dirty="0">
                <a:cs typeface="Segoe UI"/>
              </a:rPr>
              <a:t>in the</a:t>
            </a:r>
            <a:r>
              <a:rPr lang="en-US" sz="1800" dirty="0"/>
              <a:t> </a:t>
            </a:r>
            <a:r>
              <a:rPr lang="en-US" sz="1800" dirty="0" err="1"/>
              <a:t>TripleQueryStruct</a:t>
            </a:r>
            <a:r>
              <a:rPr lang="en-US" sz="1800" dirty="0"/>
              <a:t> to build the Graph object</a:t>
            </a:r>
          </a:p>
          <a:p>
            <a:pPr marL="742933" lvl="1" indent="-285750">
              <a:buFont typeface="Arial" panose="020B0604020202020204" pitchFamily="34" charset="0"/>
              <a:buChar char="•"/>
            </a:pPr>
            <a:r>
              <a:rPr lang="en-US" sz="1800" dirty="0">
                <a:cs typeface="Segoe UI"/>
              </a:rPr>
              <a:t>Alternatively, for huge graphs, paginate the Triples and build the graph with each page</a:t>
            </a:r>
          </a:p>
          <a:p>
            <a:pPr marL="742933" lvl="1" indent="-285750">
              <a:buFont typeface="Arial" panose="020B0604020202020204" pitchFamily="34" charset="0"/>
              <a:buChar char="•"/>
            </a:pPr>
            <a:endParaRPr lang="en-US" sz="1800" dirty="0">
              <a:cs typeface="Segoe UI"/>
            </a:endParaRPr>
          </a:p>
          <a:p>
            <a:pPr marL="285750" indent="-285750">
              <a:buFont typeface="Arial" panose="020B0604020202020204" pitchFamily="34" charset="0"/>
              <a:buChar char="•"/>
            </a:pPr>
            <a:r>
              <a:rPr lang="en-US" sz="1800" b="1" dirty="0">
                <a:cs typeface="Segoe UI"/>
              </a:rPr>
              <a:t>Build the two CSV files for D3.js UI visualizations</a:t>
            </a:r>
          </a:p>
          <a:p>
            <a:pPr marL="742933" lvl="1" indent="-285750">
              <a:buFont typeface="Arial" panose="020B0604020202020204" pitchFamily="34" charset="0"/>
              <a:buChar char="•"/>
            </a:pPr>
            <a:r>
              <a:rPr lang="en-US" sz="1800" dirty="0">
                <a:cs typeface="Segoe UI"/>
              </a:rPr>
              <a:t>Class</a:t>
            </a:r>
            <a:r>
              <a:rPr lang="en-US" sz="1800" b="1" dirty="0">
                <a:cs typeface="Segoe UI"/>
              </a:rPr>
              <a:t> </a:t>
            </a:r>
            <a:r>
              <a:rPr lang="en-US" sz="1800" b="1" dirty="0"/>
              <a:t>D3CsvBuilder</a:t>
            </a:r>
          </a:p>
          <a:p>
            <a:pPr marL="742933" lvl="1" indent="-285750">
              <a:buFont typeface="Arial" panose="020B0604020202020204" pitchFamily="34" charset="0"/>
              <a:buChar char="•"/>
            </a:pPr>
            <a:endParaRPr lang="en-US" sz="1800" b="1" dirty="0">
              <a:cs typeface="Segoe UI"/>
            </a:endParaRPr>
          </a:p>
          <a:p>
            <a:pPr marL="742933" lvl="1" indent="-285750">
              <a:buFont typeface="Arial" panose="020B0604020202020204" pitchFamily="34" charset="0"/>
              <a:buChar char="•"/>
            </a:pPr>
            <a:endParaRPr lang="en-US" sz="1800" b="1" dirty="0">
              <a:cs typeface="Segoe UI"/>
            </a:endParaRPr>
          </a:p>
          <a:p>
            <a:pPr marL="742933" lvl="1" indent="-285750">
              <a:buFont typeface="Arial" panose="020B0604020202020204" pitchFamily="34" charset="0"/>
              <a:buChar char="•"/>
            </a:pPr>
            <a:endParaRPr lang="en-US" sz="1800" b="1" dirty="0">
              <a:cs typeface="Segoe UI"/>
            </a:endParaRPr>
          </a:p>
          <a:p>
            <a:pPr marL="285750" indent="-285750">
              <a:buFont typeface="Arial" panose="020B0604020202020204" pitchFamily="34" charset="0"/>
              <a:buChar char="•"/>
            </a:pPr>
            <a:r>
              <a:rPr lang="en-US" sz="1800" b="1" dirty="0">
                <a:cs typeface="Segoe UI"/>
              </a:rPr>
              <a:t>Can we please see the demo now?</a:t>
            </a:r>
          </a:p>
          <a:p>
            <a:pPr marL="285750" indent="-285750">
              <a:buFont typeface="Arial" panose="020B0604020202020204" pitchFamily="34" charset="0"/>
              <a:buChar char="•"/>
            </a:pPr>
            <a:endParaRPr lang="en-US" sz="1800" b="1"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06836396"/>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Implementation – v2/IMDb:  Primary Java Classes</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a:extLst>
              <a:ext uri="{FF2B5EF4-FFF2-40B4-BE49-F238E27FC236}">
                <a16:creationId xmlns:a16="http://schemas.microsoft.com/office/drawing/2014/main" id="{9876F0D3-2345-D49C-B2A8-A5835A405951}"/>
              </a:ext>
            </a:extLst>
          </p:cNvPr>
          <p:cNvSpPr txBox="1"/>
          <p:nvPr/>
        </p:nvSpPr>
        <p:spPr>
          <a:xfrm>
            <a:off x="666751" y="1139756"/>
            <a:ext cx="4181827" cy="572464"/>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742933" lvl="1" indent="-285750">
              <a:buFont typeface="Arial" panose="020B0604020202020204" pitchFamily="34" charset="0"/>
              <a:buChar char="•"/>
            </a:pPr>
            <a:endParaRPr lang="en-US" sz="1800" dirty="0">
              <a:cs typeface="Segoe UI"/>
            </a:endParaRPr>
          </a:p>
        </p:txBody>
      </p:sp>
      <p:pic>
        <p:nvPicPr>
          <p:cNvPr id="5" name="Picture 4">
            <a:extLst>
              <a:ext uri="{FF2B5EF4-FFF2-40B4-BE49-F238E27FC236}">
                <a16:creationId xmlns:a16="http://schemas.microsoft.com/office/drawing/2014/main" id="{1C5A3CFB-30DB-01A4-A6DD-DEB961A5A47C}"/>
              </a:ext>
            </a:extLst>
          </p:cNvPr>
          <p:cNvPicPr>
            <a:picLocks noChangeAspect="1"/>
          </p:cNvPicPr>
          <p:nvPr/>
        </p:nvPicPr>
        <p:blipFill>
          <a:blip r:embed="rId2"/>
          <a:stretch>
            <a:fillRect/>
          </a:stretch>
        </p:blipFill>
        <p:spPr>
          <a:xfrm>
            <a:off x="1680705" y="1679608"/>
            <a:ext cx="8889759" cy="4872097"/>
          </a:xfrm>
          <a:prstGeom prst="rect">
            <a:avLst/>
          </a:prstGeom>
        </p:spPr>
      </p:pic>
      <p:sp>
        <p:nvSpPr>
          <p:cNvPr id="8" name="Rectangle 2">
            <a:extLst>
              <a:ext uri="{FF2B5EF4-FFF2-40B4-BE49-F238E27FC236}">
                <a16:creationId xmlns:a16="http://schemas.microsoft.com/office/drawing/2014/main" id="{251ECD92-F2CC-A63A-C8EE-A03E67B79C03}"/>
              </a:ext>
            </a:extLst>
          </p:cNvPr>
          <p:cNvSpPr>
            <a:spLocks noChangeArrowheads="1"/>
          </p:cNvSpPr>
          <p:nvPr/>
        </p:nvSpPr>
        <p:spPr bwMode="auto">
          <a:xfrm>
            <a:off x="0" y="1005466"/>
            <a:ext cx="12153681"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defTabSz="914400" eaLnBrk="0" fontAlgn="base" hangingPunct="0">
              <a:spcBef>
                <a:spcPct val="0"/>
              </a:spcBef>
              <a:spcAft>
                <a:spcPct val="0"/>
              </a:spcAft>
            </a:pPr>
            <a:r>
              <a:rPr kumimoji="0" lang="en-US" altLang="en-US" sz="1800" b="0" i="0" u="none" strike="noStrike" cap="none" normalizeH="0" baseline="0" dirty="0">
                <a:ln>
                  <a:noFill/>
                </a:ln>
                <a:solidFill>
                  <a:srgbClr val="000000"/>
                </a:solidFill>
                <a:effectLst/>
                <a:latin typeface="JetBrains Mono"/>
              </a:rPr>
              <a:t>See the classes in package org.cjoakim.cosmos.altgraph.data.common.graph.v2.</a:t>
            </a:r>
          </a:p>
          <a:p>
            <a:pPr algn="ctr" defTabSz="914400" eaLnBrk="0" fontAlgn="base" hangingPunct="0">
              <a:spcBef>
                <a:spcPct val="0"/>
              </a:spcBef>
              <a:spcAft>
                <a:spcPct val="0"/>
              </a:spcAft>
            </a:pPr>
            <a:r>
              <a:rPr kumimoji="0" lang="en-US" altLang="en-US" sz="1800" b="0" i="0" u="none" strike="noStrike" cap="none" normalizeH="0" baseline="0" dirty="0">
                <a:ln>
                  <a:noFill/>
                </a:ln>
                <a:solidFill>
                  <a:srgbClr val="000000"/>
                </a:solidFill>
                <a:effectLst/>
                <a:latin typeface="JetBrains Mono"/>
              </a:rPr>
              <a:t>Example shows the use of the </a:t>
            </a:r>
            <a:r>
              <a:rPr kumimoji="0" lang="en-US" altLang="en-US" sz="1800" b="0" i="0" u="none" strike="noStrike" cap="none" normalizeH="0" baseline="0" dirty="0" err="1">
                <a:ln>
                  <a:noFill/>
                </a:ln>
                <a:solidFill>
                  <a:srgbClr val="000000"/>
                </a:solidFill>
                <a:effectLst/>
                <a:latin typeface="JetBrains Mono"/>
              </a:rPr>
              <a:t>JGraphT</a:t>
            </a:r>
            <a:r>
              <a:rPr kumimoji="0" lang="en-US" altLang="en-US" sz="1800" b="0" i="0" u="none" strike="noStrike" cap="none" normalizeH="0" baseline="0" dirty="0">
                <a:ln>
                  <a:noFill/>
                </a:ln>
                <a:solidFill>
                  <a:srgbClr val="000000"/>
                </a:solidFill>
                <a:effectLst/>
                <a:latin typeface="JetBrains Mono"/>
              </a:rPr>
              <a:t> </a:t>
            </a:r>
            <a:r>
              <a:rPr kumimoji="0" lang="en-US" altLang="en-US" sz="1800" b="1" i="0" u="none" strike="noStrike" cap="none" normalizeH="0" baseline="0" dirty="0" err="1">
                <a:ln>
                  <a:noFill/>
                </a:ln>
                <a:solidFill>
                  <a:srgbClr val="000000"/>
                </a:solidFill>
                <a:effectLst/>
                <a:latin typeface="JetBrains Mono"/>
              </a:rPr>
              <a:t>DijkstraShortestPath</a:t>
            </a:r>
            <a:r>
              <a:rPr kumimoji="0" lang="en-US" altLang="en-US" sz="1800" b="1" i="0" u="none" strike="noStrike" cap="none" normalizeH="0" baseline="0" dirty="0" err="1">
                <a:ln>
                  <a:noFill/>
                </a:ln>
                <a:solidFill>
                  <a:srgbClr val="080808"/>
                </a:solidFill>
                <a:effectLst/>
                <a:latin typeface="JetBrains Mono"/>
              </a:rPr>
              <a:t>.</a:t>
            </a:r>
            <a:r>
              <a:rPr kumimoji="0" lang="en-US" altLang="en-US" sz="1800" b="1" i="1" u="none" strike="noStrike" cap="none" normalizeH="0" baseline="0" dirty="0" err="1">
                <a:ln>
                  <a:noFill/>
                </a:ln>
                <a:solidFill>
                  <a:srgbClr val="080808"/>
                </a:solidFill>
                <a:effectLst/>
                <a:latin typeface="JetBrains Mono"/>
              </a:rPr>
              <a:t>findPathBetween</a:t>
            </a:r>
            <a:r>
              <a:rPr kumimoji="0" lang="en-US" altLang="en-US" sz="1800" b="1" i="1" u="none" strike="noStrike" cap="none" normalizeH="0" baseline="0" dirty="0">
                <a:ln>
                  <a:noFill/>
                </a:ln>
                <a:solidFill>
                  <a:srgbClr val="080808"/>
                </a:solidFill>
                <a:effectLst/>
                <a:latin typeface="JetBrains Mono"/>
              </a:rPr>
              <a:t> </a:t>
            </a:r>
            <a:r>
              <a:rPr kumimoji="0" lang="en-US" altLang="en-US" sz="1800" u="none" strike="noStrike" cap="none" normalizeH="0" baseline="0" dirty="0">
                <a:ln>
                  <a:noFill/>
                </a:ln>
                <a:solidFill>
                  <a:srgbClr val="080808"/>
                </a:solidFill>
                <a:effectLst/>
                <a:latin typeface="JetBrains Mono"/>
              </a:rPr>
              <a:t>method on line 64</a:t>
            </a:r>
            <a:endParaRPr kumimoji="0" lang="en-US" altLang="en-US" sz="180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6067863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bg1"/>
                </a:solidFill>
              </a:rPr>
              <a:t>x</a:t>
            </a: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17AF0F32-959F-8427-DA3A-D9946C30CD39}"/>
              </a:ext>
            </a:extLst>
          </p:cNvPr>
          <p:cNvPicPr>
            <a:picLocks noChangeAspect="1"/>
          </p:cNvPicPr>
          <p:nvPr/>
        </p:nvPicPr>
        <p:blipFill>
          <a:blip r:embed="rId2"/>
          <a:stretch>
            <a:fillRect/>
          </a:stretch>
        </p:blipFill>
        <p:spPr>
          <a:xfrm>
            <a:off x="1719359" y="477666"/>
            <a:ext cx="8059499" cy="5521752"/>
          </a:xfrm>
          <a:prstGeom prst="rect">
            <a:avLst/>
          </a:prstGeom>
        </p:spPr>
      </p:pic>
      <p:sp>
        <p:nvSpPr>
          <p:cNvPr id="4" name="Rectangle 2">
            <a:extLst>
              <a:ext uri="{FF2B5EF4-FFF2-40B4-BE49-F238E27FC236}">
                <a16:creationId xmlns:a16="http://schemas.microsoft.com/office/drawing/2014/main" id="{6016A548-CD43-CD88-BD1C-AEA86BDF2155}"/>
              </a:ext>
            </a:extLst>
          </p:cNvPr>
          <p:cNvSpPr>
            <a:spLocks noChangeArrowheads="1"/>
          </p:cNvSpPr>
          <p:nvPr/>
        </p:nvSpPr>
        <p:spPr bwMode="auto">
          <a:xfrm>
            <a:off x="48188" y="5889171"/>
            <a:ext cx="12153681" cy="52322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defTabSz="914400" eaLnBrk="0" fontAlgn="base" hangingPunct="0">
              <a:spcBef>
                <a:spcPct val="0"/>
              </a:spcBef>
              <a:spcAft>
                <a:spcPct val="0"/>
              </a:spcAft>
            </a:pPr>
            <a:r>
              <a:rPr lang="en-US" altLang="en-US" sz="1400" dirty="0">
                <a:latin typeface="Arial" panose="020B0604020202020204" pitchFamily="34" charset="0"/>
              </a:rPr>
              <a:t>For demonstration purposes, the Web Application and Graph Web Service logic can run in just one </a:t>
            </a:r>
            <a:r>
              <a:rPr lang="en-US" altLang="en-US" sz="1400" b="1" dirty="0">
                <a:latin typeface="Arial" panose="020B0604020202020204" pitchFamily="34" charset="0"/>
              </a:rPr>
              <a:t>Azure Container Instance</a:t>
            </a:r>
            <a:r>
              <a:rPr lang="en-US" altLang="en-US" sz="1400" dirty="0">
                <a:latin typeface="Arial" panose="020B0604020202020204" pitchFamily="34" charset="0"/>
              </a:rPr>
              <a:t>.</a:t>
            </a:r>
          </a:p>
          <a:p>
            <a:pPr algn="ctr" defTabSz="914400" eaLnBrk="0" fontAlgn="base" hangingPunct="0">
              <a:spcBef>
                <a:spcPct val="0"/>
              </a:spcBef>
              <a:spcAft>
                <a:spcPct val="0"/>
              </a:spcAft>
            </a:pPr>
            <a:r>
              <a:rPr kumimoji="0" lang="en-US" altLang="en-US" sz="1400" b="1" u="none" strike="noStrike" cap="none" normalizeH="0" baseline="0" dirty="0">
                <a:ln>
                  <a:noFill/>
                </a:ln>
                <a:solidFill>
                  <a:schemeClr val="tx1"/>
                </a:solidFill>
                <a:effectLst/>
                <a:latin typeface="Arial" panose="020B0604020202020204" pitchFamily="34" charset="0"/>
              </a:rPr>
              <a:t>Optionally use the Cosmos DB Integrated Cache</a:t>
            </a:r>
            <a:r>
              <a:rPr kumimoji="0" lang="en-US" altLang="en-US" sz="140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280043056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Demonstration – v1/NPM:  The Search Form</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2300958" y="4834111"/>
            <a:ext cx="7788641" cy="1403461"/>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800" dirty="0">
                <a:cs typeface="Segoe UI"/>
              </a:rPr>
              <a:t>Enter a Library name, and integer graph “depth”.</a:t>
            </a:r>
          </a:p>
          <a:p>
            <a:r>
              <a:rPr lang="en-US" sz="1800" dirty="0">
                <a:cs typeface="Segoe UI"/>
              </a:rPr>
              <a:t>Optional </a:t>
            </a:r>
            <a:r>
              <a:rPr lang="en-US" sz="1800" b="1" dirty="0">
                <a:cs typeface="Segoe UI"/>
              </a:rPr>
              <a:t>Cache </a:t>
            </a:r>
            <a:r>
              <a:rPr lang="en-US" sz="1800" b="1" dirty="0" err="1">
                <a:cs typeface="Segoe UI"/>
              </a:rPr>
              <a:t>Opts</a:t>
            </a:r>
            <a:r>
              <a:rPr lang="en-US" sz="1800" b="1" dirty="0">
                <a:cs typeface="Segoe UI"/>
              </a:rPr>
              <a:t> </a:t>
            </a:r>
            <a:r>
              <a:rPr lang="en-US" sz="1800" dirty="0">
                <a:cs typeface="Segoe UI"/>
              </a:rPr>
              <a:t>-</a:t>
            </a:r>
            <a:r>
              <a:rPr lang="en-US" sz="1800" b="1" dirty="0">
                <a:cs typeface="Segoe UI"/>
              </a:rPr>
              <a:t> </a:t>
            </a:r>
            <a:r>
              <a:rPr lang="en-US" sz="1800" dirty="0">
                <a:cs typeface="Segoe UI"/>
              </a:rPr>
              <a:t>“</a:t>
            </a:r>
            <a:r>
              <a:rPr lang="en-US" sz="1800" b="1" dirty="0">
                <a:cs typeface="Segoe UI"/>
              </a:rPr>
              <a:t>L</a:t>
            </a:r>
            <a:r>
              <a:rPr lang="en-US" sz="1800" dirty="0">
                <a:cs typeface="Segoe UI"/>
              </a:rPr>
              <a:t>” for Library caching, “</a:t>
            </a:r>
            <a:r>
              <a:rPr lang="en-US" sz="1800" b="1" dirty="0">
                <a:cs typeface="Segoe UI"/>
              </a:rPr>
              <a:t>T</a:t>
            </a:r>
            <a:r>
              <a:rPr lang="en-US" sz="1800" dirty="0">
                <a:cs typeface="Segoe UI"/>
              </a:rPr>
              <a:t>” for Triple caching.</a:t>
            </a:r>
          </a:p>
          <a:p>
            <a:r>
              <a:rPr lang="en-US" sz="1800" dirty="0">
                <a:cs typeface="Segoe UI"/>
              </a:rPr>
              <a:t>The Elapsed </a:t>
            </a:r>
            <a:r>
              <a:rPr lang="en-US" sz="1800" dirty="0" err="1">
                <a:cs typeface="Segoe UI"/>
              </a:rPr>
              <a:t>ms</a:t>
            </a:r>
            <a:r>
              <a:rPr lang="en-US" sz="1800" dirty="0">
                <a:cs typeface="Segoe UI"/>
              </a:rPr>
              <a:t> field will be populated when the graph is displayed.</a:t>
            </a:r>
          </a:p>
          <a:p>
            <a:r>
              <a:rPr lang="en-US" sz="1800" dirty="0">
                <a:cs typeface="Segoe UI"/>
              </a:rPr>
              <a:t>The Author checkbox will toggle between a Library and Author graph.</a:t>
            </a: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5DAD043A-1F76-78FB-8B71-5A47D6BC4B4E}"/>
              </a:ext>
            </a:extLst>
          </p:cNvPr>
          <p:cNvPicPr>
            <a:picLocks noChangeAspect="1"/>
          </p:cNvPicPr>
          <p:nvPr/>
        </p:nvPicPr>
        <p:blipFill>
          <a:blip r:embed="rId2"/>
          <a:stretch>
            <a:fillRect/>
          </a:stretch>
        </p:blipFill>
        <p:spPr>
          <a:xfrm>
            <a:off x="144087" y="2333372"/>
            <a:ext cx="11704992" cy="1731830"/>
          </a:xfrm>
          <a:prstGeom prst="rect">
            <a:avLst/>
          </a:prstGeom>
        </p:spPr>
      </p:pic>
    </p:spTree>
    <p:extLst>
      <p:ext uri="{BB962C8B-B14F-4D97-AF65-F5344CB8AC3E}">
        <p14:creationId xmlns:p14="http://schemas.microsoft.com/office/powerpoint/2010/main" val="1321573642"/>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Demonstration – v1/NPM:  Graph with a Depth of 1</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1687689" y="5611080"/>
            <a:ext cx="8613422" cy="849463"/>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800" dirty="0">
                <a:cs typeface="Segoe UI"/>
              </a:rPr>
              <a:t>Graph with a depth of 1 and no caching.</a:t>
            </a:r>
          </a:p>
          <a:p>
            <a:r>
              <a:rPr lang="en-US" sz="1800" dirty="0">
                <a:cs typeface="Segoe UI"/>
              </a:rPr>
              <a:t>Single click a node for Library info.  Double-click to show the graph for that node.</a:t>
            </a: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a:extLst>
              <a:ext uri="{FF2B5EF4-FFF2-40B4-BE49-F238E27FC236}">
                <a16:creationId xmlns:a16="http://schemas.microsoft.com/office/drawing/2014/main" id="{0B0B9CF7-1F81-49E5-A242-EF573FD1A7AC}"/>
              </a:ext>
            </a:extLst>
          </p:cNvPr>
          <p:cNvPicPr>
            <a:picLocks noChangeAspect="1"/>
          </p:cNvPicPr>
          <p:nvPr/>
        </p:nvPicPr>
        <p:blipFill>
          <a:blip r:embed="rId2"/>
          <a:stretch>
            <a:fillRect/>
          </a:stretch>
        </p:blipFill>
        <p:spPr>
          <a:xfrm>
            <a:off x="1361118" y="1469630"/>
            <a:ext cx="8613422" cy="4288804"/>
          </a:xfrm>
          <a:prstGeom prst="rect">
            <a:avLst/>
          </a:prstGeom>
        </p:spPr>
      </p:pic>
    </p:spTree>
    <p:extLst>
      <p:ext uri="{BB962C8B-B14F-4D97-AF65-F5344CB8AC3E}">
        <p14:creationId xmlns:p14="http://schemas.microsoft.com/office/powerpoint/2010/main" val="2098964149"/>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Demonstration – v1/NPM:  Graph with a Depth of 2</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1718062" y="6023733"/>
            <a:ext cx="7118182" cy="572464"/>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800" dirty="0">
                <a:cs typeface="Segoe UI"/>
              </a:rPr>
              <a:t>Graph with a depth of 2 and no caching.  D3.js positions the nodes.</a:t>
            </a: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C77F8901-8414-6264-884E-B1DC01820C6C}"/>
              </a:ext>
            </a:extLst>
          </p:cNvPr>
          <p:cNvPicPr>
            <a:picLocks noChangeAspect="1"/>
          </p:cNvPicPr>
          <p:nvPr/>
        </p:nvPicPr>
        <p:blipFill>
          <a:blip r:embed="rId2"/>
          <a:stretch>
            <a:fillRect/>
          </a:stretch>
        </p:blipFill>
        <p:spPr>
          <a:xfrm>
            <a:off x="2187129" y="1139756"/>
            <a:ext cx="6961399" cy="4950096"/>
          </a:xfrm>
          <a:prstGeom prst="rect">
            <a:avLst/>
          </a:prstGeom>
        </p:spPr>
      </p:pic>
    </p:spTree>
    <p:extLst>
      <p:ext uri="{BB962C8B-B14F-4D97-AF65-F5344CB8AC3E}">
        <p14:creationId xmlns:p14="http://schemas.microsoft.com/office/powerpoint/2010/main" val="92835990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Demonstration – v1/NPM:  Graph with a Depth of 2, with Caching</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1721294" y="6058103"/>
            <a:ext cx="7921470" cy="849463"/>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800" dirty="0">
                <a:cs typeface="Segoe UI"/>
              </a:rPr>
              <a:t>Graph with a depth of 2 and </a:t>
            </a:r>
            <a:r>
              <a:rPr lang="en-US" sz="1800" b="1" dirty="0">
                <a:cs typeface="Segoe UI"/>
              </a:rPr>
              <a:t>caching</a:t>
            </a:r>
            <a:r>
              <a:rPr lang="en-US" sz="1800" dirty="0">
                <a:cs typeface="Segoe UI"/>
              </a:rPr>
              <a:t>.  Notice the </a:t>
            </a:r>
            <a:r>
              <a:rPr lang="en-US" sz="1800" b="1" dirty="0">
                <a:cs typeface="Segoe UI"/>
              </a:rPr>
              <a:t>speed improvement</a:t>
            </a:r>
            <a:r>
              <a:rPr lang="en-US" sz="1800" dirty="0">
                <a:cs typeface="Segoe UI"/>
              </a:rPr>
              <a:t>.</a:t>
            </a:r>
          </a:p>
          <a:p>
            <a:r>
              <a:rPr lang="en-US" sz="1800" dirty="0">
                <a:cs typeface="Segoe UI"/>
              </a:rPr>
              <a:t>This example used Azure Redis Cache from my (slow) home </a:t>
            </a:r>
            <a:r>
              <a:rPr lang="en-US" sz="1800" dirty="0" err="1">
                <a:cs typeface="Segoe UI"/>
              </a:rPr>
              <a:t>WiFi</a:t>
            </a:r>
            <a:r>
              <a:rPr lang="en-US" sz="1800" dirty="0">
                <a:cs typeface="Segoe UI"/>
              </a:rPr>
              <a:t> network.</a:t>
            </a: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a:extLst>
              <a:ext uri="{FF2B5EF4-FFF2-40B4-BE49-F238E27FC236}">
                <a16:creationId xmlns:a16="http://schemas.microsoft.com/office/drawing/2014/main" id="{CC43E833-D766-A25F-29EF-53FD6888759F}"/>
              </a:ext>
            </a:extLst>
          </p:cNvPr>
          <p:cNvPicPr>
            <a:picLocks noChangeAspect="1"/>
          </p:cNvPicPr>
          <p:nvPr/>
        </p:nvPicPr>
        <p:blipFill>
          <a:blip r:embed="rId2"/>
          <a:stretch>
            <a:fillRect/>
          </a:stretch>
        </p:blipFill>
        <p:spPr>
          <a:xfrm>
            <a:off x="1820411" y="1198544"/>
            <a:ext cx="6655613" cy="4832157"/>
          </a:xfrm>
          <a:prstGeom prst="rect">
            <a:avLst/>
          </a:prstGeom>
        </p:spPr>
      </p:pic>
    </p:spTree>
    <p:extLst>
      <p:ext uri="{BB962C8B-B14F-4D97-AF65-F5344CB8AC3E}">
        <p14:creationId xmlns:p14="http://schemas.microsoft.com/office/powerpoint/2010/main" val="319342486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Presentation Outline</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a:ea typeface="+mn-lt"/>
              <a:cs typeface="+mn-lt"/>
            </a:endParaRPr>
          </a:p>
          <a:p>
            <a:pPr marL="280035" indent="-280035">
              <a:lnSpc>
                <a:spcPct val="90000"/>
              </a:lnSpc>
              <a:spcAft>
                <a:spcPts val="588"/>
              </a:spcAft>
              <a:buFont typeface="Arial,Sans-Serif" panose="020B0604020202020204" pitchFamily="34" charset="0"/>
              <a:buChar char="•"/>
            </a:pPr>
            <a:endParaRPr lang="en-US">
              <a:ea typeface="+mn-lt"/>
              <a:cs typeface="+mn-lt"/>
            </a:endParaRPr>
          </a:p>
          <a:p>
            <a:pPr marL="335915" indent="-335915"/>
            <a:endParaRPr lang="en-US">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1007165" y="1469630"/>
            <a:ext cx="10081178" cy="4604337"/>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a:buFont typeface="Arial" panose="020B0604020202020204" pitchFamily="34" charset="0"/>
              <a:buChar char="•"/>
            </a:pPr>
            <a:r>
              <a:rPr lang="en-US" sz="2000" dirty="0">
                <a:cs typeface="Segoe UI"/>
              </a:rPr>
              <a:t> </a:t>
            </a:r>
            <a:r>
              <a:rPr lang="en-US" sz="2000" b="1" dirty="0">
                <a:cs typeface="Segoe UI"/>
              </a:rPr>
              <a:t>Influences</a:t>
            </a:r>
            <a:endParaRPr lang="en-US" sz="2000" dirty="0">
              <a:cs typeface="Segoe UI"/>
            </a:endParaRPr>
          </a:p>
          <a:p>
            <a:pPr lvl="1">
              <a:buFont typeface="Arial" panose="020B0604020202020204" pitchFamily="34" charset="0"/>
              <a:buChar char="•"/>
            </a:pPr>
            <a:r>
              <a:rPr lang="en-US" sz="2000" dirty="0">
                <a:cs typeface="Segoe UI"/>
              </a:rPr>
              <a:t>  Real-world Use Cases</a:t>
            </a:r>
          </a:p>
          <a:p>
            <a:pPr lvl="1">
              <a:buFont typeface="Arial" panose="020B0604020202020204" pitchFamily="34" charset="0"/>
              <a:buChar char="•"/>
            </a:pPr>
            <a:r>
              <a:rPr lang="en-US" sz="2000" dirty="0">
                <a:cs typeface="Segoe UI"/>
              </a:rPr>
              <a:t>  Previous Cosmos DB Live TV Sessions</a:t>
            </a:r>
          </a:p>
          <a:p>
            <a:pPr lvl="1">
              <a:buFont typeface="Arial" panose="020B0604020202020204" pitchFamily="34" charset="0"/>
              <a:buChar char="•"/>
            </a:pPr>
            <a:r>
              <a:rPr lang="en-US" sz="2000" dirty="0">
                <a:cs typeface="Segoe UI"/>
              </a:rPr>
              <a:t>  LinkedIn / </a:t>
            </a:r>
            <a:r>
              <a:rPr lang="en-US" sz="2000" dirty="0" err="1">
                <a:cs typeface="Segoe UI"/>
              </a:rPr>
              <a:t>LIquid</a:t>
            </a:r>
            <a:r>
              <a:rPr lang="en-US" sz="2000" dirty="0">
                <a:cs typeface="Segoe UI"/>
              </a:rPr>
              <a:t>,</a:t>
            </a:r>
            <a:endParaRPr lang="en-US" sz="1400" dirty="0">
              <a:cs typeface="Segoe UI"/>
            </a:endParaRPr>
          </a:p>
          <a:p>
            <a:pPr>
              <a:buFont typeface="Arial" panose="020B0604020202020204" pitchFamily="34" charset="0"/>
              <a:buChar char="•"/>
            </a:pPr>
            <a:endParaRPr lang="en-US" sz="2000" dirty="0">
              <a:cs typeface="Segoe UI"/>
            </a:endParaRPr>
          </a:p>
          <a:p>
            <a:pPr>
              <a:buFont typeface="Arial" panose="020B0604020202020204" pitchFamily="34" charset="0"/>
              <a:buChar char="•"/>
            </a:pPr>
            <a:r>
              <a:rPr lang="en-US" sz="2000" dirty="0">
                <a:cs typeface="Segoe UI"/>
              </a:rPr>
              <a:t>   </a:t>
            </a:r>
            <a:r>
              <a:rPr lang="en-US" sz="2000" b="1" dirty="0">
                <a:cs typeface="Segoe UI"/>
              </a:rPr>
              <a:t>Perception</a:t>
            </a:r>
            <a:r>
              <a:rPr lang="en-US" sz="2000" dirty="0">
                <a:cs typeface="Segoe UI"/>
              </a:rPr>
              <a:t>: How you See the Problem often determines your solution</a:t>
            </a:r>
          </a:p>
          <a:p>
            <a:pPr lvl="1">
              <a:buFont typeface="Arial" panose="020B0604020202020204" pitchFamily="34" charset="0"/>
              <a:buChar char="•"/>
            </a:pPr>
            <a:r>
              <a:rPr lang="en-US" sz="2000" dirty="0">
                <a:cs typeface="Segoe UI"/>
              </a:rPr>
              <a:t>  Sample Database Diagrams</a:t>
            </a:r>
          </a:p>
          <a:p>
            <a:pPr lvl="1">
              <a:buFont typeface="Arial" panose="020B0604020202020204" pitchFamily="34" charset="0"/>
              <a:buChar char="•"/>
            </a:pPr>
            <a:r>
              <a:rPr lang="en-US" sz="2000" dirty="0">
                <a:cs typeface="Segoe UI"/>
              </a:rPr>
              <a:t>  Types of Databases </a:t>
            </a:r>
          </a:p>
          <a:p>
            <a:pPr>
              <a:buFont typeface="Arial" panose="020B0604020202020204" pitchFamily="34" charset="0"/>
              <a:buChar char="•"/>
            </a:pPr>
            <a:endParaRPr lang="en-US" sz="2000" dirty="0">
              <a:cs typeface="Segoe UI"/>
            </a:endParaRPr>
          </a:p>
          <a:p>
            <a:pPr>
              <a:buFont typeface="Arial" panose="020B0604020202020204" pitchFamily="34" charset="0"/>
              <a:buChar char="•"/>
            </a:pPr>
            <a:r>
              <a:rPr lang="en-US" sz="2000" dirty="0">
                <a:cs typeface="Segoe UI"/>
              </a:rPr>
              <a:t>   </a:t>
            </a:r>
            <a:r>
              <a:rPr lang="en-US" sz="2000" b="1" dirty="0">
                <a:cs typeface="Segoe UI"/>
              </a:rPr>
              <a:t>Think Differently</a:t>
            </a:r>
            <a:r>
              <a:rPr lang="en-US" sz="2000" dirty="0">
                <a:cs typeface="Segoe UI"/>
              </a:rPr>
              <a:t>: Why another Graph Implementation?</a:t>
            </a:r>
          </a:p>
          <a:p>
            <a:pPr>
              <a:buFont typeface="Arial" panose="020B0604020202020204" pitchFamily="34" charset="0"/>
              <a:buChar char="•"/>
            </a:pPr>
            <a:endParaRPr lang="en-US" sz="2000" dirty="0">
              <a:cs typeface="Segoe UI"/>
            </a:endParaRPr>
          </a:p>
          <a:p>
            <a:pPr>
              <a:buFont typeface="Arial" panose="020B0604020202020204" pitchFamily="34" charset="0"/>
              <a:buChar char="•"/>
            </a:pPr>
            <a:r>
              <a:rPr lang="en-US" sz="2000" dirty="0">
                <a:cs typeface="Segoe UI"/>
              </a:rPr>
              <a:t>   </a:t>
            </a:r>
            <a:r>
              <a:rPr lang="en-US" sz="2000" b="1" dirty="0">
                <a:cs typeface="Segoe UI"/>
              </a:rPr>
              <a:t>Design</a:t>
            </a:r>
          </a:p>
          <a:p>
            <a:pPr>
              <a:buFont typeface="Arial" panose="020B0604020202020204" pitchFamily="34" charset="0"/>
              <a:buChar char="•"/>
            </a:pPr>
            <a:endParaRPr lang="en-US" sz="2000" dirty="0">
              <a:cs typeface="Segoe UI"/>
            </a:endParaRPr>
          </a:p>
          <a:p>
            <a:pPr>
              <a:buFont typeface="Arial" panose="020B0604020202020204" pitchFamily="34" charset="0"/>
              <a:buChar char="•"/>
            </a:pPr>
            <a:r>
              <a:rPr lang="en-US" sz="2000" dirty="0">
                <a:cs typeface="Segoe UI"/>
              </a:rPr>
              <a:t>   </a:t>
            </a:r>
            <a:r>
              <a:rPr lang="en-US" sz="2000" b="1" dirty="0">
                <a:cs typeface="Segoe UI"/>
              </a:rPr>
              <a:t>Demonstration</a:t>
            </a:r>
            <a:r>
              <a:rPr lang="en-US" sz="2000" dirty="0">
                <a:cs typeface="Segoe UI"/>
              </a:rPr>
              <a:t> of the Reference Application</a:t>
            </a: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92329578"/>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67858"/>
          </a:xfrm>
        </p:spPr>
        <p:txBody>
          <a:bodyPr/>
          <a:lstStyle/>
          <a:p>
            <a:r>
              <a:rPr lang="en-US" sz="2400" dirty="0">
                <a:solidFill>
                  <a:schemeClr val="accent2">
                    <a:lumMod val="60000"/>
                    <a:lumOff val="40000"/>
                  </a:schemeClr>
                </a:solidFill>
                <a:cs typeface="Segoe UI Semibold"/>
              </a:rPr>
              <a:t>Demonstration – v1/NPM:  Author-to-Library Graph using the Triple tag values</a:t>
            </a:r>
            <a:endParaRPr lang="en-US" sz="2400"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Box 7">
            <a:extLst>
              <a:ext uri="{FF2B5EF4-FFF2-40B4-BE49-F238E27FC236}">
                <a16:creationId xmlns:a16="http://schemas.microsoft.com/office/drawing/2014/main" id="{3C71BB55-2C58-385D-2A49-2285013546FD}"/>
              </a:ext>
            </a:extLst>
          </p:cNvPr>
          <p:cNvSpPr txBox="1"/>
          <p:nvPr/>
        </p:nvSpPr>
        <p:spPr>
          <a:xfrm>
            <a:off x="455995" y="1619794"/>
            <a:ext cx="3677093" cy="4467497"/>
          </a:xfrm>
          <a:prstGeom prst="rect">
            <a:avLst/>
          </a:prstGeom>
          <a:noFill/>
        </p:spPr>
        <p:txBody>
          <a:bodyPr wrap="square" lIns="0" tIns="0" rIns="0" bIns="0" rtlCol="0">
            <a:spAutoFit/>
          </a:bodyPr>
          <a:lstStyle/>
          <a:p>
            <a:pPr algn="l"/>
            <a:endParaRPr lang="en-US" sz="2000" dirty="0" err="1"/>
          </a:p>
        </p:txBody>
      </p:sp>
      <p:pic>
        <p:nvPicPr>
          <p:cNvPr id="11" name="Picture 10">
            <a:extLst>
              <a:ext uri="{FF2B5EF4-FFF2-40B4-BE49-F238E27FC236}">
                <a16:creationId xmlns:a16="http://schemas.microsoft.com/office/drawing/2014/main" id="{34FCE51F-FD35-E824-1BE6-706517E787F9}"/>
              </a:ext>
            </a:extLst>
          </p:cNvPr>
          <p:cNvPicPr>
            <a:picLocks noChangeAspect="1"/>
          </p:cNvPicPr>
          <p:nvPr/>
        </p:nvPicPr>
        <p:blipFill>
          <a:blip r:embed="rId2"/>
          <a:stretch>
            <a:fillRect/>
          </a:stretch>
        </p:blipFill>
        <p:spPr>
          <a:xfrm>
            <a:off x="495584" y="1669566"/>
            <a:ext cx="4575338" cy="4015389"/>
          </a:xfrm>
          <a:prstGeom prst="rect">
            <a:avLst/>
          </a:prstGeom>
        </p:spPr>
      </p:pic>
      <p:pic>
        <p:nvPicPr>
          <p:cNvPr id="5" name="Picture 4">
            <a:extLst>
              <a:ext uri="{FF2B5EF4-FFF2-40B4-BE49-F238E27FC236}">
                <a16:creationId xmlns:a16="http://schemas.microsoft.com/office/drawing/2014/main" id="{C3EA5294-E918-F77A-1CBF-1BCD909CE45E}"/>
              </a:ext>
            </a:extLst>
          </p:cNvPr>
          <p:cNvPicPr>
            <a:picLocks noChangeAspect="1"/>
          </p:cNvPicPr>
          <p:nvPr/>
        </p:nvPicPr>
        <p:blipFill>
          <a:blip r:embed="rId3"/>
          <a:stretch>
            <a:fillRect/>
          </a:stretch>
        </p:blipFill>
        <p:spPr>
          <a:xfrm>
            <a:off x="5667829" y="1308371"/>
            <a:ext cx="6126630" cy="4692334"/>
          </a:xfrm>
          <a:prstGeom prst="rect">
            <a:avLst/>
          </a:prstGeom>
        </p:spPr>
      </p:pic>
      <p:sp>
        <p:nvSpPr>
          <p:cNvPr id="6" name="TextBox 5">
            <a:extLst>
              <a:ext uri="{FF2B5EF4-FFF2-40B4-BE49-F238E27FC236}">
                <a16:creationId xmlns:a16="http://schemas.microsoft.com/office/drawing/2014/main" id="{EC25D64E-73C4-7EF5-C96F-59652143D97B}"/>
              </a:ext>
            </a:extLst>
          </p:cNvPr>
          <p:cNvSpPr txBox="1"/>
          <p:nvPr/>
        </p:nvSpPr>
        <p:spPr>
          <a:xfrm>
            <a:off x="1734589" y="6373091"/>
            <a:ext cx="8030095" cy="307777"/>
          </a:xfrm>
          <a:prstGeom prst="rect">
            <a:avLst/>
          </a:prstGeom>
          <a:noFill/>
        </p:spPr>
        <p:txBody>
          <a:bodyPr wrap="square" lIns="0" tIns="0" rIns="0" bIns="0" rtlCol="0">
            <a:spAutoFit/>
          </a:bodyPr>
          <a:lstStyle/>
          <a:p>
            <a:pPr algn="ctr"/>
            <a:r>
              <a:rPr lang="en-US" sz="2000" dirty="0"/>
              <a:t>Graph, from tags, showing the Libraries authored by TJ </a:t>
            </a:r>
            <a:r>
              <a:rPr lang="en-US" sz="2000" dirty="0" err="1"/>
              <a:t>Holowaychuk</a:t>
            </a:r>
            <a:endParaRPr lang="en-US" sz="2000" dirty="0"/>
          </a:p>
        </p:txBody>
      </p:sp>
    </p:spTree>
    <p:extLst>
      <p:ext uri="{BB962C8B-B14F-4D97-AF65-F5344CB8AC3E}">
        <p14:creationId xmlns:p14="http://schemas.microsoft.com/office/powerpoint/2010/main" val="14193057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Demonstration – v2/IMDB:  Graph and JVM Statistics</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661720"/>
          </a:xfrm>
        </p:spPr>
        <p:txBody>
          <a:bodyPr vert="horz" wrap="square" lIns="0" tIns="0" rIns="0" bIns="0" rtlCol="0" anchor="t">
            <a:spAutoFit/>
          </a:bodyPr>
          <a:lstStyle/>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2">
            <a:extLst>
              <a:ext uri="{FF2B5EF4-FFF2-40B4-BE49-F238E27FC236}">
                <a16:creationId xmlns:a16="http://schemas.microsoft.com/office/drawing/2014/main" id="{6C151D5B-1913-5723-931B-86DEAECAFE15}"/>
              </a:ext>
            </a:extLst>
          </p:cNvPr>
          <p:cNvSpPr>
            <a:spLocks noChangeArrowheads="1"/>
          </p:cNvSpPr>
          <p:nvPr/>
        </p:nvSpPr>
        <p:spPr bwMode="auto">
          <a:xfrm>
            <a:off x="-52252" y="6036133"/>
            <a:ext cx="12153681" cy="52322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defTabSz="914400" eaLnBrk="0" fontAlgn="base" hangingPunct="0">
              <a:spcBef>
                <a:spcPct val="0"/>
              </a:spcBef>
              <a:spcAft>
                <a:spcPct val="0"/>
              </a:spcAft>
            </a:pPr>
            <a:r>
              <a:rPr kumimoji="0" lang="en-US" altLang="en-US" sz="1400" b="0" i="0" u="none" strike="noStrike" cap="none" normalizeH="0" baseline="0" dirty="0">
                <a:ln>
                  <a:noFill/>
                </a:ln>
                <a:solidFill>
                  <a:srgbClr val="000000"/>
                </a:solidFill>
                <a:effectLst/>
                <a:latin typeface="JetBrains Mono"/>
              </a:rPr>
              <a:t>Query the size and JVM memory-consumption of the graph.   This query typically takes 0 to 1 </a:t>
            </a:r>
            <a:r>
              <a:rPr kumimoji="0" lang="en-US" altLang="en-US" sz="1400" b="0" i="0" u="none" strike="noStrike" cap="none" normalizeH="0" baseline="0" dirty="0" err="1">
                <a:ln>
                  <a:noFill/>
                </a:ln>
                <a:solidFill>
                  <a:srgbClr val="000000"/>
                </a:solidFill>
                <a:effectLst/>
                <a:latin typeface="JetBrains Mono"/>
              </a:rPr>
              <a:t>ms.</a:t>
            </a:r>
            <a:endParaRPr kumimoji="0" lang="en-US" altLang="en-US" sz="1400" b="0" i="0" u="none" strike="noStrike" cap="none" normalizeH="0" baseline="0" dirty="0">
              <a:ln>
                <a:noFill/>
              </a:ln>
              <a:solidFill>
                <a:srgbClr val="000000"/>
              </a:solidFill>
              <a:effectLst/>
              <a:latin typeface="JetBrains Mono"/>
            </a:endParaRPr>
          </a:p>
          <a:p>
            <a:pPr algn="ctr" defTabSz="914400" eaLnBrk="0" fontAlgn="base" hangingPunct="0">
              <a:spcBef>
                <a:spcPct val="0"/>
              </a:spcBef>
              <a:spcAft>
                <a:spcPct val="0"/>
              </a:spcAft>
            </a:pPr>
            <a:r>
              <a:rPr lang="en-US" altLang="en-US" sz="1400" dirty="0">
                <a:solidFill>
                  <a:srgbClr val="000000"/>
                </a:solidFill>
                <a:latin typeface="JetBrains Mono"/>
              </a:rPr>
              <a:t>Note that this JVM graph was loaded on 11/22 and was still in-memory on 12/7.</a:t>
            </a:r>
            <a:endParaRPr kumimoji="0" lang="en-US" altLang="en-US" sz="140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5716F3BD-03EB-0D79-55DA-9266E3B992FA}"/>
              </a:ext>
            </a:extLst>
          </p:cNvPr>
          <p:cNvPicPr>
            <a:picLocks noChangeAspect="1"/>
          </p:cNvPicPr>
          <p:nvPr/>
        </p:nvPicPr>
        <p:blipFill>
          <a:blip r:embed="rId2"/>
          <a:stretch>
            <a:fillRect/>
          </a:stretch>
        </p:blipFill>
        <p:spPr>
          <a:xfrm>
            <a:off x="1575341" y="1348103"/>
            <a:ext cx="8184976" cy="4688030"/>
          </a:xfrm>
          <a:prstGeom prst="rect">
            <a:avLst/>
          </a:prstGeom>
        </p:spPr>
      </p:pic>
    </p:spTree>
    <p:extLst>
      <p:ext uri="{BB962C8B-B14F-4D97-AF65-F5344CB8AC3E}">
        <p14:creationId xmlns:p14="http://schemas.microsoft.com/office/powerpoint/2010/main" val="2291909053"/>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Demonstration – v2/IMDB:  Graph and JVM Statistics</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661720"/>
          </a:xfrm>
        </p:spPr>
        <p:txBody>
          <a:bodyPr vert="horz" wrap="square" lIns="0" tIns="0" rIns="0" bIns="0" rtlCol="0" anchor="t">
            <a:spAutoFit/>
          </a:bodyPr>
          <a:lstStyle/>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2">
            <a:extLst>
              <a:ext uri="{FF2B5EF4-FFF2-40B4-BE49-F238E27FC236}">
                <a16:creationId xmlns:a16="http://schemas.microsoft.com/office/drawing/2014/main" id="{6C151D5B-1913-5723-931B-86DEAECAFE15}"/>
              </a:ext>
            </a:extLst>
          </p:cNvPr>
          <p:cNvSpPr>
            <a:spLocks noChangeArrowheads="1"/>
          </p:cNvSpPr>
          <p:nvPr/>
        </p:nvSpPr>
        <p:spPr bwMode="auto">
          <a:xfrm>
            <a:off x="1651145" y="6058419"/>
            <a:ext cx="8015369" cy="52322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defTabSz="914400" eaLnBrk="0" fontAlgn="base" hangingPunct="0">
              <a:spcBef>
                <a:spcPct val="0"/>
              </a:spcBef>
              <a:spcAft>
                <a:spcPct val="0"/>
              </a:spcAft>
            </a:pPr>
            <a:r>
              <a:rPr kumimoji="0" lang="en-US" altLang="en-US" sz="1400" b="0" i="0" u="none" strike="noStrike" cap="none" normalizeH="0" baseline="0" dirty="0">
                <a:ln>
                  <a:noFill/>
                </a:ln>
                <a:solidFill>
                  <a:srgbClr val="000000"/>
                </a:solidFill>
                <a:effectLst/>
                <a:latin typeface="JetBrains Mono"/>
              </a:rPr>
              <a:t>Trigger a reload of the in-memory graph from the Cosmos DB </a:t>
            </a:r>
            <a:r>
              <a:rPr kumimoji="0" lang="en-US" altLang="en-US" sz="1400" b="0" i="0" u="none" strike="noStrike" cap="none" normalizeH="0" baseline="0" dirty="0" err="1">
                <a:ln>
                  <a:noFill/>
                </a:ln>
                <a:solidFill>
                  <a:srgbClr val="000000"/>
                </a:solidFill>
                <a:effectLst/>
                <a:latin typeface="JetBrains Mono"/>
              </a:rPr>
              <a:t>imdb_seed</a:t>
            </a:r>
            <a:r>
              <a:rPr kumimoji="0" lang="en-US" altLang="en-US" sz="1400" b="0" i="0" u="none" strike="noStrike" cap="none" normalizeH="0" baseline="0" dirty="0">
                <a:ln>
                  <a:noFill/>
                </a:ln>
                <a:solidFill>
                  <a:srgbClr val="000000"/>
                </a:solidFill>
                <a:effectLst/>
                <a:latin typeface="JetBrains Mono"/>
              </a:rPr>
              <a:t> container.</a:t>
            </a:r>
          </a:p>
          <a:p>
            <a:pPr algn="ctr" defTabSz="914400" eaLnBrk="0" fontAlgn="base" hangingPunct="0">
              <a:spcBef>
                <a:spcPct val="0"/>
              </a:spcBef>
              <a:spcAft>
                <a:spcPct val="0"/>
              </a:spcAft>
            </a:pPr>
            <a:r>
              <a:rPr kumimoji="0" lang="en-US" altLang="en-US" sz="1400" b="0" i="0" u="none" strike="noStrike" cap="none" normalizeH="0" baseline="0" dirty="0">
                <a:ln>
                  <a:noFill/>
                </a:ln>
                <a:solidFill>
                  <a:srgbClr val="000000"/>
                </a:solidFill>
                <a:effectLst/>
                <a:latin typeface="JetBrains Mono"/>
              </a:rPr>
              <a:t>The JVM can be running for days/weeks or longer.  Note </a:t>
            </a:r>
            <a:r>
              <a:rPr kumimoji="0" lang="en-US" altLang="en-US" sz="1400" b="1" i="0" u="none" strike="noStrike" cap="none" normalizeH="0" baseline="0" dirty="0">
                <a:ln>
                  <a:noFill/>
                </a:ln>
                <a:solidFill>
                  <a:srgbClr val="000000"/>
                </a:solidFill>
                <a:effectLst/>
                <a:latin typeface="JetBrains Mono"/>
              </a:rPr>
              <a:t>the 1m Vertices and 3.9m edges</a:t>
            </a:r>
            <a:r>
              <a:rPr kumimoji="0" lang="en-US" altLang="en-US" sz="1400" i="0" u="none" strike="noStrike" cap="none" normalizeH="0" baseline="0" dirty="0">
                <a:ln>
                  <a:noFill/>
                </a:ln>
                <a:solidFill>
                  <a:srgbClr val="000000"/>
                </a:solidFill>
                <a:effectLst/>
                <a:latin typeface="JetBrains Mono"/>
              </a:rPr>
              <a:t>.</a:t>
            </a:r>
            <a:endParaRPr kumimoji="0" lang="en-US" altLang="en-US" sz="140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0AD9C7A5-7C3F-83CE-0A99-126A4660E779}"/>
              </a:ext>
            </a:extLst>
          </p:cNvPr>
          <p:cNvPicPr>
            <a:picLocks noChangeAspect="1"/>
          </p:cNvPicPr>
          <p:nvPr/>
        </p:nvPicPr>
        <p:blipFill>
          <a:blip r:embed="rId2"/>
          <a:stretch>
            <a:fillRect/>
          </a:stretch>
        </p:blipFill>
        <p:spPr>
          <a:xfrm>
            <a:off x="1483523" y="1244996"/>
            <a:ext cx="8368611" cy="4798688"/>
          </a:xfrm>
          <a:prstGeom prst="rect">
            <a:avLst/>
          </a:prstGeom>
        </p:spPr>
      </p:pic>
    </p:spTree>
    <p:extLst>
      <p:ext uri="{BB962C8B-B14F-4D97-AF65-F5344CB8AC3E}">
        <p14:creationId xmlns:p14="http://schemas.microsoft.com/office/powerpoint/2010/main" val="1117686554"/>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67858"/>
          </a:xfrm>
        </p:spPr>
        <p:txBody>
          <a:bodyPr/>
          <a:lstStyle/>
          <a:p>
            <a:r>
              <a:rPr lang="en-US" sz="2400" dirty="0">
                <a:solidFill>
                  <a:schemeClr val="accent2">
                    <a:lumMod val="60000"/>
                    <a:lumOff val="40000"/>
                  </a:schemeClr>
                </a:solidFill>
                <a:cs typeface="Segoe UI Semibold"/>
              </a:rPr>
              <a:t>Demonstration – v2/IMDB:  Network Graph, “One Degree of Kevin Bacon”</a:t>
            </a:r>
            <a:endParaRPr lang="en-US" sz="2400"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661720"/>
          </a:xfrm>
        </p:spPr>
        <p:txBody>
          <a:bodyPr vert="horz" wrap="square" lIns="0" tIns="0" rIns="0" bIns="0" rtlCol="0" anchor="t">
            <a:spAutoFit/>
          </a:bodyPr>
          <a:lstStyle/>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descr="Chart, radar chart&#10;&#10;Description automatically generated">
            <a:extLst>
              <a:ext uri="{FF2B5EF4-FFF2-40B4-BE49-F238E27FC236}">
                <a16:creationId xmlns:a16="http://schemas.microsoft.com/office/drawing/2014/main" id="{3BEF5724-8D5D-AD07-895F-3D90F685B2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0396" y="1211092"/>
            <a:ext cx="6871208" cy="5174541"/>
          </a:xfrm>
          <a:prstGeom prst="rect">
            <a:avLst/>
          </a:prstGeom>
        </p:spPr>
      </p:pic>
      <p:sp>
        <p:nvSpPr>
          <p:cNvPr id="4" name="Rectangle 2">
            <a:extLst>
              <a:ext uri="{FF2B5EF4-FFF2-40B4-BE49-F238E27FC236}">
                <a16:creationId xmlns:a16="http://schemas.microsoft.com/office/drawing/2014/main" id="{6CF3B801-6B9F-3CB5-2EBB-93D44A7CA645}"/>
              </a:ext>
            </a:extLst>
          </p:cNvPr>
          <p:cNvSpPr>
            <a:spLocks noChangeArrowheads="1"/>
          </p:cNvSpPr>
          <p:nvPr/>
        </p:nvSpPr>
        <p:spPr bwMode="auto">
          <a:xfrm>
            <a:off x="1473489" y="6425865"/>
            <a:ext cx="8898420" cy="30777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defTabSz="914400" eaLnBrk="0" fontAlgn="base" hangingPunct="0">
              <a:spcBef>
                <a:spcPct val="0"/>
              </a:spcBef>
              <a:spcAft>
                <a:spcPct val="0"/>
              </a:spcAft>
            </a:pPr>
            <a:r>
              <a:rPr lang="en-US" altLang="en-US" sz="1400" dirty="0">
                <a:latin typeface="Arial" panose="020B0604020202020204" pitchFamily="34" charset="0"/>
              </a:rPr>
              <a:t>Traverses the adjacent vertices in 3 milliseconds, consumes zero Cosmos DB </a:t>
            </a:r>
            <a:r>
              <a:rPr lang="en-US" altLang="en-US" sz="1400" dirty="0" err="1">
                <a:latin typeface="Arial" panose="020B0604020202020204" pitchFamily="34" charset="0"/>
              </a:rPr>
              <a:t>RUs.</a:t>
            </a:r>
            <a:endParaRPr kumimoji="0" lang="en-US" altLang="en-US" sz="140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13725142"/>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67858"/>
          </a:xfrm>
        </p:spPr>
        <p:txBody>
          <a:bodyPr/>
          <a:lstStyle/>
          <a:p>
            <a:r>
              <a:rPr lang="en-US" sz="2400" dirty="0">
                <a:solidFill>
                  <a:schemeClr val="accent2">
                    <a:lumMod val="60000"/>
                    <a:lumOff val="40000"/>
                  </a:schemeClr>
                </a:solidFill>
                <a:cs typeface="Segoe UI Semibold"/>
              </a:rPr>
              <a:t>Demonstration – v2/IMDB:  Network Graph, “Two Degrees of Kevin Bacon”</a:t>
            </a:r>
            <a:endParaRPr lang="en-US" sz="2400"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661720"/>
          </a:xfrm>
        </p:spPr>
        <p:txBody>
          <a:bodyPr vert="horz" wrap="square" lIns="0" tIns="0" rIns="0" bIns="0" rtlCol="0" anchor="t">
            <a:spAutoFit/>
          </a:bodyPr>
          <a:lstStyle/>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Chart, radar chart&#10;&#10;Description automatically generated">
            <a:extLst>
              <a:ext uri="{FF2B5EF4-FFF2-40B4-BE49-F238E27FC236}">
                <a16:creationId xmlns:a16="http://schemas.microsoft.com/office/drawing/2014/main" id="{F72FF873-58CC-0328-E09B-E2E4048690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614" y="1211092"/>
            <a:ext cx="9920177" cy="5081764"/>
          </a:xfrm>
          <a:prstGeom prst="rect">
            <a:avLst/>
          </a:prstGeom>
        </p:spPr>
      </p:pic>
    </p:spTree>
    <p:extLst>
      <p:ext uri="{BB962C8B-B14F-4D97-AF65-F5344CB8AC3E}">
        <p14:creationId xmlns:p14="http://schemas.microsoft.com/office/powerpoint/2010/main" val="220847152"/>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67858"/>
          </a:xfrm>
        </p:spPr>
        <p:txBody>
          <a:bodyPr/>
          <a:lstStyle/>
          <a:p>
            <a:r>
              <a:rPr lang="en-US" sz="2400" dirty="0">
                <a:solidFill>
                  <a:schemeClr val="accent2">
                    <a:lumMod val="60000"/>
                    <a:lumOff val="40000"/>
                  </a:schemeClr>
                </a:solidFill>
                <a:cs typeface="Segoe UI Semibold"/>
              </a:rPr>
              <a:t>Demonstration – v2/IMDB:  Network Graph, “Three Degrees of Kevin Bacon”</a:t>
            </a:r>
            <a:endParaRPr lang="en-US" sz="2400"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661720"/>
          </a:xfrm>
        </p:spPr>
        <p:txBody>
          <a:bodyPr vert="horz" wrap="square" lIns="0" tIns="0" rIns="0" bIns="0" rtlCol="0" anchor="t">
            <a:spAutoFit/>
          </a:bodyPr>
          <a:lstStyle/>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descr="A picture containing text, map&#10;&#10;Description automatically generated">
            <a:extLst>
              <a:ext uri="{FF2B5EF4-FFF2-40B4-BE49-F238E27FC236}">
                <a16:creationId xmlns:a16="http://schemas.microsoft.com/office/drawing/2014/main" id="{3D7E19E8-D7E4-A718-4DC3-D924CE29AF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045" y="1153246"/>
            <a:ext cx="10345909" cy="5107658"/>
          </a:xfrm>
          <a:prstGeom prst="rect">
            <a:avLst/>
          </a:prstGeom>
        </p:spPr>
      </p:pic>
      <p:sp>
        <p:nvSpPr>
          <p:cNvPr id="4" name="Rectangle 2">
            <a:extLst>
              <a:ext uri="{FF2B5EF4-FFF2-40B4-BE49-F238E27FC236}">
                <a16:creationId xmlns:a16="http://schemas.microsoft.com/office/drawing/2014/main" id="{61B9886B-EC6A-D7CE-69E3-887B98D8E18B}"/>
              </a:ext>
            </a:extLst>
          </p:cNvPr>
          <p:cNvSpPr>
            <a:spLocks noChangeArrowheads="1"/>
          </p:cNvSpPr>
          <p:nvPr/>
        </p:nvSpPr>
        <p:spPr bwMode="auto">
          <a:xfrm>
            <a:off x="1473488" y="6425865"/>
            <a:ext cx="9232829" cy="30777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defTabSz="914400" eaLnBrk="0" fontAlgn="base" hangingPunct="0">
              <a:spcBef>
                <a:spcPct val="0"/>
              </a:spcBef>
              <a:spcAft>
                <a:spcPct val="0"/>
              </a:spcAft>
            </a:pPr>
            <a:r>
              <a:rPr lang="en-US" altLang="en-US" sz="1400" dirty="0">
                <a:latin typeface="Arial" panose="020B0604020202020204" pitchFamily="34" charset="0"/>
              </a:rPr>
              <a:t>This is a very connected social network!  But how do I find the path from Kevin Bacon to Charlotte Rampling?….</a:t>
            </a:r>
            <a:endParaRPr kumimoji="0" lang="en-US" altLang="en-US" sz="140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75726377"/>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67858"/>
          </a:xfrm>
        </p:spPr>
        <p:txBody>
          <a:bodyPr/>
          <a:lstStyle/>
          <a:p>
            <a:r>
              <a:rPr lang="en-US" sz="2400" dirty="0">
                <a:solidFill>
                  <a:schemeClr val="accent2">
                    <a:lumMod val="60000"/>
                    <a:lumOff val="40000"/>
                  </a:schemeClr>
                </a:solidFill>
                <a:cs typeface="Segoe UI Semibold"/>
              </a:rPr>
              <a:t>Demonstration – v2/IMDB:  Shortest Path – Kevin Bacon to Charlotte Rampling</a:t>
            </a:r>
            <a:endParaRPr lang="en-US" sz="2400"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661720"/>
          </a:xfrm>
        </p:spPr>
        <p:txBody>
          <a:bodyPr vert="horz" wrap="square" lIns="0" tIns="0" rIns="0" bIns="0" rtlCol="0" anchor="t">
            <a:spAutoFit/>
          </a:bodyPr>
          <a:lstStyle/>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descr="Chart">
            <a:extLst>
              <a:ext uri="{FF2B5EF4-FFF2-40B4-BE49-F238E27FC236}">
                <a16:creationId xmlns:a16="http://schemas.microsoft.com/office/drawing/2014/main" id="{BCA57461-E973-2448-A8A3-12B106E94D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0280" y="1139756"/>
            <a:ext cx="7374349" cy="4968432"/>
          </a:xfrm>
          <a:prstGeom prst="rect">
            <a:avLst/>
          </a:prstGeom>
        </p:spPr>
      </p:pic>
      <p:sp>
        <p:nvSpPr>
          <p:cNvPr id="7" name="Rectangle 2">
            <a:extLst>
              <a:ext uri="{FF2B5EF4-FFF2-40B4-BE49-F238E27FC236}">
                <a16:creationId xmlns:a16="http://schemas.microsoft.com/office/drawing/2014/main" id="{3F286DA1-F4D4-29FB-8990-4E5FAC3C04D7}"/>
              </a:ext>
            </a:extLst>
          </p:cNvPr>
          <p:cNvSpPr>
            <a:spLocks noChangeArrowheads="1"/>
          </p:cNvSpPr>
          <p:nvPr/>
        </p:nvSpPr>
        <p:spPr bwMode="auto">
          <a:xfrm>
            <a:off x="1881051" y="6346317"/>
            <a:ext cx="8170669" cy="30777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defTabSz="914400" eaLnBrk="0" fontAlgn="base" hangingPunct="0">
              <a:spcBef>
                <a:spcPct val="0"/>
              </a:spcBef>
              <a:spcAft>
                <a:spcPct val="0"/>
              </a:spcAft>
            </a:pPr>
            <a:r>
              <a:rPr lang="en-US" altLang="en-US" sz="1400" dirty="0">
                <a:latin typeface="Arial" panose="020B0604020202020204" pitchFamily="34" charset="0"/>
              </a:rPr>
              <a:t>This query takes only 87 milliseconds to execute, and consumes zero Cosmos DB RUs</a:t>
            </a:r>
            <a:endParaRPr kumimoji="0" lang="en-US" altLang="en-US" sz="140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13392307"/>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67858"/>
          </a:xfrm>
        </p:spPr>
        <p:txBody>
          <a:bodyPr/>
          <a:lstStyle/>
          <a:p>
            <a:r>
              <a:rPr lang="en-US" sz="2400" dirty="0">
                <a:solidFill>
                  <a:schemeClr val="accent2">
                    <a:lumMod val="60000"/>
                    <a:lumOff val="40000"/>
                  </a:schemeClr>
                </a:solidFill>
                <a:cs typeface="Segoe UI Semibold"/>
              </a:rPr>
              <a:t>Demonstration – v2/IMDB:  Shortest Path – Kevin Bacon to Fred </a:t>
            </a:r>
            <a:r>
              <a:rPr lang="en-US" sz="2400" dirty="0" err="1">
                <a:solidFill>
                  <a:schemeClr val="accent2">
                    <a:lumMod val="60000"/>
                    <a:lumOff val="40000"/>
                  </a:schemeClr>
                </a:solidFill>
                <a:cs typeface="Segoe UI Semibold"/>
              </a:rPr>
              <a:t>Aistaire</a:t>
            </a:r>
            <a:endParaRPr lang="en-US" sz="2400"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661720"/>
          </a:xfrm>
        </p:spPr>
        <p:txBody>
          <a:bodyPr vert="horz" wrap="square" lIns="0" tIns="0" rIns="0" bIns="0" rtlCol="0" anchor="t">
            <a:spAutoFit/>
          </a:bodyPr>
          <a:lstStyle/>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descr="Graphical user interface">
            <a:extLst>
              <a:ext uri="{FF2B5EF4-FFF2-40B4-BE49-F238E27FC236}">
                <a16:creationId xmlns:a16="http://schemas.microsoft.com/office/drawing/2014/main" id="{0751F5CD-C264-D82A-0067-93E14FBF1B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2929" y="1211092"/>
            <a:ext cx="7246514" cy="5456088"/>
          </a:xfrm>
          <a:prstGeom prst="rect">
            <a:avLst/>
          </a:prstGeom>
        </p:spPr>
      </p:pic>
    </p:spTree>
    <p:extLst>
      <p:ext uri="{BB962C8B-B14F-4D97-AF65-F5344CB8AC3E}">
        <p14:creationId xmlns:p14="http://schemas.microsoft.com/office/powerpoint/2010/main" val="460674729"/>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67858"/>
          </a:xfrm>
        </p:spPr>
        <p:txBody>
          <a:bodyPr/>
          <a:lstStyle/>
          <a:p>
            <a:r>
              <a:rPr lang="en-US" sz="2400" dirty="0">
                <a:solidFill>
                  <a:schemeClr val="accent2">
                    <a:lumMod val="60000"/>
                    <a:lumOff val="40000"/>
                  </a:schemeClr>
                </a:solidFill>
                <a:cs typeface="Segoe UI Semibold"/>
              </a:rPr>
              <a:t>Demonstration – v2/IMDB:  Page Rank Algorithm</a:t>
            </a:r>
            <a:endParaRPr lang="en-US" sz="2400"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661720"/>
          </a:xfrm>
        </p:spPr>
        <p:txBody>
          <a:bodyPr vert="horz" wrap="square" lIns="0" tIns="0" rIns="0" bIns="0" rtlCol="0" anchor="t">
            <a:spAutoFit/>
          </a:bodyPr>
          <a:lstStyle/>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Table">
            <a:extLst>
              <a:ext uri="{FF2B5EF4-FFF2-40B4-BE49-F238E27FC236}">
                <a16:creationId xmlns:a16="http://schemas.microsoft.com/office/drawing/2014/main" id="{2447718E-75B2-CE6E-23B6-5062FCABD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7072" y="1188395"/>
            <a:ext cx="9271937" cy="4996230"/>
          </a:xfrm>
          <a:prstGeom prst="rect">
            <a:avLst/>
          </a:prstGeom>
        </p:spPr>
      </p:pic>
      <p:sp>
        <p:nvSpPr>
          <p:cNvPr id="4" name="Rectangle 2">
            <a:extLst>
              <a:ext uri="{FF2B5EF4-FFF2-40B4-BE49-F238E27FC236}">
                <a16:creationId xmlns:a16="http://schemas.microsoft.com/office/drawing/2014/main" id="{5891941D-40AA-69BA-0B8A-B1FF8CF75B2F}"/>
              </a:ext>
            </a:extLst>
          </p:cNvPr>
          <p:cNvSpPr>
            <a:spLocks noChangeArrowheads="1"/>
          </p:cNvSpPr>
          <p:nvPr/>
        </p:nvSpPr>
        <p:spPr bwMode="auto">
          <a:xfrm>
            <a:off x="1729522" y="6421987"/>
            <a:ext cx="7964525" cy="30777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defTabSz="914400" eaLnBrk="0" fontAlgn="base" hangingPunct="0">
              <a:spcBef>
                <a:spcPct val="0"/>
              </a:spcBef>
              <a:spcAft>
                <a:spcPct val="0"/>
              </a:spcAft>
            </a:pPr>
            <a:r>
              <a:rPr lang="en-US" altLang="en-US" sz="1400" dirty="0">
                <a:latin typeface="Arial" panose="020B0604020202020204" pitchFamily="34" charset="0"/>
              </a:rPr>
              <a:t>Computes the Page Rank of all Vertices and lists the top 100.   3743 </a:t>
            </a:r>
            <a:r>
              <a:rPr lang="en-US" altLang="en-US" sz="1400" dirty="0" err="1">
                <a:latin typeface="Arial" panose="020B0604020202020204" pitchFamily="34" charset="0"/>
              </a:rPr>
              <a:t>ms</a:t>
            </a:r>
            <a:r>
              <a:rPr lang="en-US" altLang="en-US" sz="1400" dirty="0">
                <a:latin typeface="Arial" panose="020B0604020202020204" pitchFamily="34" charset="0"/>
              </a:rPr>
              <a:t>, 0 </a:t>
            </a:r>
            <a:r>
              <a:rPr lang="en-US" altLang="en-US" sz="1400" dirty="0" err="1">
                <a:latin typeface="Arial" panose="020B0604020202020204" pitchFamily="34" charset="0"/>
              </a:rPr>
              <a:t>RUs.</a:t>
            </a:r>
            <a:endParaRPr kumimoji="0" lang="en-US" altLang="en-US" sz="140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67101576"/>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DB0B99EF-AA7B-47BE-944B-97BCFE08EEB3}"/>
              </a:ext>
            </a:extLst>
          </p:cNvPr>
          <p:cNvSpPr txBox="1">
            <a:spLocks/>
          </p:cNvSpPr>
          <p:nvPr/>
        </p:nvSpPr>
        <p:spPr>
          <a:xfrm>
            <a:off x="584200" y="2425780"/>
            <a:ext cx="9144000" cy="294208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b="1" dirty="0">
                <a:solidFill>
                  <a:srgbClr val="FFFFFF"/>
                </a:solidFill>
                <a:latin typeface="Segoe UI" panose="020B0502040204020203" pitchFamily="34" charset="0"/>
              </a:rPr>
              <a:t>Thank you!</a:t>
            </a:r>
          </a:p>
          <a:p>
            <a:endParaRPr lang="en-US" b="1" dirty="0">
              <a:solidFill>
                <a:srgbClr val="FFFFFF"/>
              </a:solidFill>
              <a:latin typeface="Segoe UI" panose="020B0502040204020203" pitchFamily="34" charset="0"/>
            </a:endParaRPr>
          </a:p>
          <a:p>
            <a:endParaRPr lang="en-US" b="1" dirty="0">
              <a:solidFill>
                <a:srgbClr val="FFFFFF"/>
              </a:solidFill>
              <a:latin typeface="Segoe UI" panose="020B0502040204020203" pitchFamily="34" charset="0"/>
            </a:endParaRPr>
          </a:p>
          <a:p>
            <a:r>
              <a:rPr lang="en-US" b="1" dirty="0">
                <a:solidFill>
                  <a:srgbClr val="FFFFFF"/>
                </a:solidFill>
                <a:latin typeface="Segoe UI" panose="020B0502040204020203" pitchFamily="34" charset="0"/>
              </a:rPr>
              <a:t>Questions?</a:t>
            </a:r>
            <a:endParaRPr lang="en-US" dirty="0"/>
          </a:p>
        </p:txBody>
      </p:sp>
    </p:spTree>
    <p:extLst>
      <p:ext uri="{BB962C8B-B14F-4D97-AF65-F5344CB8AC3E}">
        <p14:creationId xmlns:p14="http://schemas.microsoft.com/office/powerpoint/2010/main" val="145919606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Influences</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a:ea typeface="+mn-lt"/>
              <a:cs typeface="+mn-lt"/>
            </a:endParaRPr>
          </a:p>
          <a:p>
            <a:pPr marL="280035" indent="-280035">
              <a:lnSpc>
                <a:spcPct val="90000"/>
              </a:lnSpc>
              <a:spcAft>
                <a:spcPts val="588"/>
              </a:spcAft>
              <a:buFont typeface="Arial,Sans-Serif" panose="020B0604020202020204" pitchFamily="34" charset="0"/>
              <a:buChar char="•"/>
            </a:pPr>
            <a:endParaRPr lang="en-US">
              <a:ea typeface="+mn-lt"/>
              <a:cs typeface="+mn-lt"/>
            </a:endParaRPr>
          </a:p>
          <a:p>
            <a:pPr marL="335915" indent="-335915"/>
            <a:endParaRPr lang="en-US">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1055411" y="1211092"/>
            <a:ext cx="10081178" cy="5466112"/>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2000" b="1" dirty="0">
                <a:cs typeface="Segoe UI"/>
              </a:rPr>
              <a:t>Real-World Customer Use-Cases</a:t>
            </a:r>
            <a:endParaRPr lang="en-US" sz="2000" dirty="0">
              <a:cs typeface="Segoe UI"/>
            </a:endParaRPr>
          </a:p>
          <a:p>
            <a:pPr lvl="1">
              <a:buFont typeface="Arial" panose="020B0604020202020204" pitchFamily="34" charset="0"/>
              <a:buChar char="•"/>
            </a:pPr>
            <a:r>
              <a:rPr lang="en-US" sz="2000" dirty="0">
                <a:cs typeface="Segoe UI"/>
              </a:rPr>
              <a:t>  Manufacturing </a:t>
            </a:r>
            <a:r>
              <a:rPr lang="en-US" sz="2000" b="1" dirty="0">
                <a:cs typeface="Segoe UI"/>
              </a:rPr>
              <a:t>Bill-of-Material </a:t>
            </a:r>
            <a:r>
              <a:rPr lang="en-US" sz="2000" dirty="0">
                <a:cs typeface="Segoe UI"/>
              </a:rPr>
              <a:t>(BOM) </a:t>
            </a:r>
          </a:p>
          <a:p>
            <a:pPr lvl="1">
              <a:buFont typeface="Arial" panose="020B0604020202020204" pitchFamily="34" charset="0"/>
              <a:buChar char="•"/>
            </a:pPr>
            <a:r>
              <a:rPr lang="en-US" sz="2000" dirty="0">
                <a:cs typeface="Segoe UI"/>
              </a:rPr>
              <a:t>  </a:t>
            </a:r>
            <a:r>
              <a:rPr lang="en-US" sz="2000" b="1" dirty="0">
                <a:cs typeface="Segoe UI"/>
              </a:rPr>
              <a:t>Social Network Systems </a:t>
            </a:r>
            <a:r>
              <a:rPr lang="en-US" sz="2000" dirty="0">
                <a:cs typeface="Segoe UI"/>
              </a:rPr>
              <a:t>- People, Messages, Posts, Tags, etc.</a:t>
            </a:r>
          </a:p>
          <a:p>
            <a:pPr lvl="1">
              <a:buFont typeface="Arial" panose="020B0604020202020204" pitchFamily="34" charset="0"/>
              <a:buChar char="•"/>
            </a:pPr>
            <a:r>
              <a:rPr lang="en-US" sz="2000" dirty="0">
                <a:cs typeface="Segoe UI"/>
              </a:rPr>
              <a:t>  Knowledge Graphs</a:t>
            </a:r>
          </a:p>
          <a:p>
            <a:pPr lvl="1">
              <a:buFont typeface="Arial" panose="020B0604020202020204" pitchFamily="34" charset="0"/>
              <a:buChar char="•"/>
            </a:pPr>
            <a:r>
              <a:rPr lang="en-US" sz="2000" dirty="0">
                <a:cs typeface="Segoe UI"/>
              </a:rPr>
              <a:t>  Java and Spring and Spring Data</a:t>
            </a:r>
          </a:p>
          <a:p>
            <a:endParaRPr lang="en-US" sz="2000" b="1" dirty="0">
              <a:cs typeface="Segoe UI"/>
            </a:endParaRPr>
          </a:p>
          <a:p>
            <a:r>
              <a:rPr lang="en-US" sz="2000" b="1" dirty="0">
                <a:cs typeface="Segoe UI"/>
              </a:rPr>
              <a:t>Previous Cosmos DB Live TV Sessions</a:t>
            </a:r>
            <a:endParaRPr lang="en-US" sz="2000" dirty="0">
              <a:cs typeface="Segoe UI"/>
            </a:endParaRPr>
          </a:p>
          <a:p>
            <a:pPr marL="742933" lvl="1" indent="-285750">
              <a:buFont typeface="Arial" panose="020B0604020202020204" pitchFamily="34" charset="0"/>
              <a:buChar char="•"/>
            </a:pPr>
            <a:r>
              <a:rPr lang="en-US" sz="2000" dirty="0" err="1">
                <a:cs typeface="Segoe UI"/>
              </a:rPr>
              <a:t>Kushagra</a:t>
            </a:r>
            <a:r>
              <a:rPr lang="en-US" sz="2000" dirty="0">
                <a:cs typeface="Segoe UI"/>
              </a:rPr>
              <a:t> Thapar, Spring Data, 2022/02/03 </a:t>
            </a:r>
          </a:p>
          <a:p>
            <a:pPr marL="742933" lvl="1" indent="-285750">
              <a:buFont typeface="Arial" panose="020B0604020202020204" pitchFamily="34" charset="0"/>
              <a:buChar char="•"/>
            </a:pPr>
            <a:r>
              <a:rPr lang="en-US" sz="2000" dirty="0">
                <a:cs typeface="Segoe UI"/>
              </a:rPr>
              <a:t>Mark Heckler, Spring Boot, 2022/06/23</a:t>
            </a:r>
          </a:p>
          <a:p>
            <a:pPr lvl="1"/>
            <a:r>
              <a:rPr lang="en-US" sz="2000" dirty="0">
                <a:cs typeface="Segoe UI"/>
              </a:rPr>
              <a:t>	Spring Boot: Up and Running – O’Reilly Media Book</a:t>
            </a:r>
          </a:p>
          <a:p>
            <a:pPr marL="742933" lvl="1" indent="-285750">
              <a:buFont typeface="Arial" panose="020B0604020202020204" pitchFamily="34" charset="0"/>
              <a:buChar char="•"/>
            </a:pPr>
            <a:r>
              <a:rPr lang="en-US" sz="2000" dirty="0">
                <a:cs typeface="Segoe UI"/>
              </a:rPr>
              <a:t>List of Episodes  	</a:t>
            </a:r>
            <a:r>
              <a:rPr lang="en-US" sz="1600" dirty="0">
                <a:cs typeface="Segoe UI"/>
                <a:hlinkClick r:id="rId2"/>
              </a:rPr>
              <a:t>https://www.youtube.com/playlist?list=PLmamF3YkHLoKMzT3gP4oqHiJbjMaiiLEh</a:t>
            </a:r>
            <a:r>
              <a:rPr lang="en-US" sz="1600" dirty="0">
                <a:cs typeface="Segoe UI"/>
              </a:rPr>
              <a:t> </a:t>
            </a:r>
          </a:p>
          <a:p>
            <a:pPr marL="285750" indent="-285750">
              <a:buFont typeface="Arial" panose="020B0604020202020204" pitchFamily="34" charset="0"/>
              <a:buChar char="•"/>
            </a:pPr>
            <a:endParaRPr lang="en-US" sz="2000" dirty="0">
              <a:cs typeface="Segoe UI"/>
            </a:endParaRPr>
          </a:p>
          <a:p>
            <a:r>
              <a:rPr lang="en-US" sz="2000" b="1" dirty="0">
                <a:cs typeface="Segoe UI"/>
              </a:rPr>
              <a:t>LinkedIn / </a:t>
            </a:r>
            <a:r>
              <a:rPr lang="en-US" sz="2000" b="1" dirty="0" err="1">
                <a:cs typeface="Segoe UI"/>
              </a:rPr>
              <a:t>LIquid</a:t>
            </a:r>
            <a:endParaRPr lang="en-US" sz="2000" b="1" dirty="0">
              <a:cs typeface="Segoe UI"/>
            </a:endParaRPr>
          </a:p>
          <a:p>
            <a:pPr marL="800083" lvl="1" indent="-342900">
              <a:buFont typeface="Arial" panose="020B0604020202020204" pitchFamily="34" charset="0"/>
              <a:buChar char="•"/>
            </a:pPr>
            <a:r>
              <a:rPr lang="en-US" sz="2000" dirty="0">
                <a:cs typeface="Segoe UI"/>
              </a:rPr>
              <a:t>In-memory graph</a:t>
            </a:r>
          </a:p>
          <a:p>
            <a:pPr marL="800083" lvl="1" indent="-342900">
              <a:buFont typeface="Arial" panose="020B0604020202020204" pitchFamily="34" charset="0"/>
              <a:buChar char="•"/>
            </a:pPr>
            <a:r>
              <a:rPr lang="en-US" sz="1600" dirty="0">
                <a:cs typeface="Segoe UI"/>
              </a:rPr>
              <a:t>https://engineering.linkedin.com/blog/2020/liquid-the-soul-of-a-new-graph-database-part-1</a:t>
            </a:r>
          </a:p>
          <a:p>
            <a:pPr lvl="1"/>
            <a:endParaRPr lang="en-US" sz="20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4474099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1192634"/>
          </a:xfrm>
        </p:spPr>
        <p:txBody>
          <a:bodyPr/>
          <a:lstStyle/>
          <a:p>
            <a:r>
              <a:rPr lang="en-US" dirty="0">
                <a:solidFill>
                  <a:schemeClr val="accent2">
                    <a:lumMod val="60000"/>
                    <a:lumOff val="40000"/>
                  </a:schemeClr>
                </a:solidFill>
                <a:cs typeface="Segoe UI Semibold"/>
              </a:rPr>
              <a:t>Perception:  </a:t>
            </a:r>
            <a:r>
              <a:rPr lang="en-US" sz="2000" dirty="0">
                <a:cs typeface="Segoe UI"/>
              </a:rPr>
              <a:t>What solution would you use if the problem was drawn like this?</a:t>
            </a:r>
            <a:br>
              <a:rPr lang="en-US" sz="2800" dirty="0">
                <a:cs typeface="Segoe UI"/>
              </a:rPr>
            </a:br>
            <a:br>
              <a:rPr lang="en-US" sz="2800" dirty="0">
                <a:cs typeface="Segoe UI"/>
              </a:rPr>
            </a:br>
            <a:endParaRPr lang="en-US" dirty="0"/>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976653" y="1688316"/>
            <a:ext cx="10081178" cy="849463"/>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endParaRPr lang="en-US" sz="1800" dirty="0">
              <a:cs typeface="Segoe UI"/>
            </a:endParaRPr>
          </a:p>
          <a:p>
            <a:endParaRPr lang="en-US" sz="18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Diagram&#10;&#10;Description automatically generated">
            <a:extLst>
              <a:ext uri="{FF2B5EF4-FFF2-40B4-BE49-F238E27FC236}">
                <a16:creationId xmlns:a16="http://schemas.microsoft.com/office/drawing/2014/main" id="{217889E5-C5D5-6710-E1E8-3F9E088870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0830" y="1362386"/>
            <a:ext cx="5730340" cy="5173881"/>
          </a:xfrm>
          <a:prstGeom prst="rect">
            <a:avLst/>
          </a:prstGeom>
        </p:spPr>
      </p:pic>
    </p:spTree>
    <p:extLst>
      <p:ext uri="{BB962C8B-B14F-4D97-AF65-F5344CB8AC3E}">
        <p14:creationId xmlns:p14="http://schemas.microsoft.com/office/powerpoint/2010/main" val="144648503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1192634"/>
          </a:xfrm>
        </p:spPr>
        <p:txBody>
          <a:bodyPr/>
          <a:lstStyle/>
          <a:p>
            <a:r>
              <a:rPr lang="en-US" dirty="0">
                <a:solidFill>
                  <a:schemeClr val="accent2">
                    <a:lumMod val="60000"/>
                    <a:lumOff val="40000"/>
                  </a:schemeClr>
                </a:solidFill>
                <a:cs typeface="Segoe UI Semibold"/>
              </a:rPr>
              <a:t>Perception:  </a:t>
            </a:r>
            <a:r>
              <a:rPr lang="en-US" sz="2000" dirty="0">
                <a:cs typeface="Segoe UI"/>
              </a:rPr>
              <a:t>Or if the problem was drawn like this?</a:t>
            </a:r>
            <a:br>
              <a:rPr lang="en-US" sz="2800" dirty="0">
                <a:cs typeface="Segoe UI"/>
              </a:rPr>
            </a:br>
            <a:br>
              <a:rPr lang="en-US" sz="2800" dirty="0">
                <a:cs typeface="Segoe UI"/>
              </a:rPr>
            </a:br>
            <a:endParaRPr lang="en-US" dirty="0"/>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976653" y="1688316"/>
            <a:ext cx="10081178" cy="849463"/>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endParaRPr lang="en-US" sz="1800" dirty="0">
              <a:cs typeface="Segoe UI"/>
            </a:endParaRPr>
          </a:p>
          <a:p>
            <a:endParaRPr lang="en-US" sz="18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Diagram&#10;&#10;Description automatically generated">
            <a:extLst>
              <a:ext uri="{FF2B5EF4-FFF2-40B4-BE49-F238E27FC236}">
                <a16:creationId xmlns:a16="http://schemas.microsoft.com/office/drawing/2014/main" id="{FF1C2347-2255-0AF3-670D-389E30FD02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7780" y="1336874"/>
            <a:ext cx="5678924" cy="4948891"/>
          </a:xfrm>
          <a:prstGeom prst="rect">
            <a:avLst/>
          </a:prstGeom>
        </p:spPr>
      </p:pic>
      <p:sp>
        <p:nvSpPr>
          <p:cNvPr id="5" name="TextBox 4">
            <a:extLst>
              <a:ext uri="{FF2B5EF4-FFF2-40B4-BE49-F238E27FC236}">
                <a16:creationId xmlns:a16="http://schemas.microsoft.com/office/drawing/2014/main" id="{4312FE07-2563-6F3A-10C2-238B0C0DCF88}"/>
              </a:ext>
            </a:extLst>
          </p:cNvPr>
          <p:cNvSpPr txBox="1"/>
          <p:nvPr/>
        </p:nvSpPr>
        <p:spPr>
          <a:xfrm>
            <a:off x="1784129" y="6390955"/>
            <a:ext cx="7981194" cy="307777"/>
          </a:xfrm>
          <a:prstGeom prst="rect">
            <a:avLst/>
          </a:prstGeom>
          <a:noFill/>
        </p:spPr>
        <p:txBody>
          <a:bodyPr wrap="square" lIns="0" tIns="0" rIns="0" bIns="0" rtlCol="0">
            <a:spAutoFit/>
          </a:bodyPr>
          <a:lstStyle/>
          <a:p>
            <a:pPr algn="ctr"/>
            <a:r>
              <a:rPr lang="en-US" sz="2000" dirty="0"/>
              <a:t>We see this a lot in the field.</a:t>
            </a:r>
          </a:p>
        </p:txBody>
      </p:sp>
    </p:spTree>
    <p:extLst>
      <p:ext uri="{BB962C8B-B14F-4D97-AF65-F5344CB8AC3E}">
        <p14:creationId xmlns:p14="http://schemas.microsoft.com/office/powerpoint/2010/main" val="264146742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1192634"/>
          </a:xfrm>
        </p:spPr>
        <p:txBody>
          <a:bodyPr/>
          <a:lstStyle/>
          <a:p>
            <a:br>
              <a:rPr lang="en-US" sz="2800" dirty="0">
                <a:cs typeface="Segoe UI"/>
              </a:rPr>
            </a:br>
            <a:br>
              <a:rPr lang="en-US" sz="2800" dirty="0">
                <a:cs typeface="Segoe UI"/>
              </a:rPr>
            </a:br>
            <a:endParaRPr lang="en-US" dirty="0"/>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976653" y="1688316"/>
            <a:ext cx="10081178" cy="849463"/>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endParaRPr lang="en-US" sz="1800" dirty="0">
              <a:cs typeface="Segoe UI"/>
            </a:endParaRPr>
          </a:p>
          <a:p>
            <a:endParaRPr lang="en-US" sz="18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Box 7">
            <a:extLst>
              <a:ext uri="{FF2B5EF4-FFF2-40B4-BE49-F238E27FC236}">
                <a16:creationId xmlns:a16="http://schemas.microsoft.com/office/drawing/2014/main" id="{8959927B-2128-8207-6D96-5891CE81B0A4}"/>
              </a:ext>
            </a:extLst>
          </p:cNvPr>
          <p:cNvSpPr txBox="1"/>
          <p:nvPr/>
        </p:nvSpPr>
        <p:spPr>
          <a:xfrm>
            <a:off x="320564" y="1757547"/>
            <a:ext cx="2933276" cy="4001095"/>
          </a:xfrm>
          <a:prstGeom prst="rect">
            <a:avLst/>
          </a:prstGeom>
          <a:noFill/>
        </p:spPr>
        <p:txBody>
          <a:bodyPr wrap="square" lIns="0" tIns="0" rIns="0" bIns="0" rtlCol="0">
            <a:spAutoFit/>
          </a:bodyPr>
          <a:lstStyle/>
          <a:p>
            <a:pPr algn="l"/>
            <a:r>
              <a:rPr lang="en-US" sz="2000" dirty="0"/>
              <a:t>A Total Solution involves </a:t>
            </a:r>
            <a:r>
              <a:rPr lang="en-US" sz="2000" b="1" dirty="0"/>
              <a:t>more than just the Database</a:t>
            </a:r>
            <a:r>
              <a:rPr lang="en-US" sz="2000" dirty="0"/>
              <a:t>.</a:t>
            </a:r>
          </a:p>
          <a:p>
            <a:pPr algn="l"/>
            <a:endParaRPr lang="en-US" sz="2000" dirty="0"/>
          </a:p>
          <a:p>
            <a:pPr algn="l"/>
            <a:r>
              <a:rPr lang="en-US" sz="2000" b="1" dirty="0"/>
              <a:t>Database Integrations</a:t>
            </a:r>
            <a:r>
              <a:rPr lang="en-US" sz="2000" dirty="0"/>
              <a:t> are important.  The </a:t>
            </a:r>
            <a:r>
              <a:rPr lang="en-US" sz="2000" dirty="0">
                <a:solidFill>
                  <a:srgbClr val="D83B01"/>
                </a:solidFill>
              </a:rPr>
              <a:t>red</a:t>
            </a:r>
            <a:r>
              <a:rPr lang="en-US" sz="2000" dirty="0"/>
              <a:t> lines show native integrations.</a:t>
            </a:r>
          </a:p>
          <a:p>
            <a:pPr algn="l"/>
            <a:endParaRPr lang="en-US" sz="2000" dirty="0"/>
          </a:p>
          <a:p>
            <a:pPr algn="l"/>
            <a:r>
              <a:rPr lang="en-US" sz="2000" dirty="0"/>
              <a:t>The </a:t>
            </a:r>
            <a:r>
              <a:rPr lang="en-US" sz="2000" b="1" dirty="0"/>
              <a:t>Cosmos DB NoSQL API </a:t>
            </a:r>
            <a:r>
              <a:rPr lang="en-US" sz="2000" dirty="0"/>
              <a:t>offers excellent integration with other Azure </a:t>
            </a:r>
            <a:r>
              <a:rPr lang="en-US" sz="2000" dirty="0" err="1"/>
              <a:t>Paas</a:t>
            </a:r>
            <a:r>
              <a:rPr lang="en-US" sz="2000" dirty="0"/>
              <a:t> Services.</a:t>
            </a:r>
          </a:p>
        </p:txBody>
      </p:sp>
      <p:pic>
        <p:nvPicPr>
          <p:cNvPr id="6" name="Picture 5" descr="Diagram&#10;&#10;Description automatically generated">
            <a:extLst>
              <a:ext uri="{FF2B5EF4-FFF2-40B4-BE49-F238E27FC236}">
                <a16:creationId xmlns:a16="http://schemas.microsoft.com/office/drawing/2014/main" id="{13810740-E157-17E3-7DBA-BB8E680005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8996" y="654115"/>
            <a:ext cx="8394924" cy="5769485"/>
          </a:xfrm>
          <a:prstGeom prst="rect">
            <a:avLst/>
          </a:prstGeom>
        </p:spPr>
      </p:pic>
    </p:spTree>
    <p:extLst>
      <p:ext uri="{BB962C8B-B14F-4D97-AF65-F5344CB8AC3E}">
        <p14:creationId xmlns:p14="http://schemas.microsoft.com/office/powerpoint/2010/main" val="289156884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Database Solutions</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a:ea typeface="+mn-lt"/>
              <a:cs typeface="+mn-lt"/>
            </a:endParaRPr>
          </a:p>
          <a:p>
            <a:pPr marL="280035" indent="-280035">
              <a:lnSpc>
                <a:spcPct val="90000"/>
              </a:lnSpc>
              <a:spcAft>
                <a:spcPts val="588"/>
              </a:spcAft>
              <a:buFont typeface="Arial,Sans-Serif" panose="020B0604020202020204" pitchFamily="34" charset="0"/>
              <a:buChar char="•"/>
            </a:pPr>
            <a:endParaRPr lang="en-US">
              <a:ea typeface="+mn-lt"/>
              <a:cs typeface="+mn-lt"/>
            </a:endParaRPr>
          </a:p>
          <a:p>
            <a:pPr marL="335915" indent="-335915"/>
            <a:endParaRPr lang="en-US">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965364" y="1581071"/>
            <a:ext cx="10081178" cy="4450449"/>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a:buFont typeface="Arial" panose="020B0604020202020204" pitchFamily="34" charset="0"/>
              <a:buChar char="•"/>
            </a:pPr>
            <a:r>
              <a:rPr lang="en-US" sz="1800" dirty="0">
                <a:cs typeface="Segoe UI"/>
              </a:rPr>
              <a:t> </a:t>
            </a:r>
            <a:r>
              <a:rPr lang="en-US" sz="1800" b="1" dirty="0">
                <a:cs typeface="Segoe UI"/>
              </a:rPr>
              <a:t>Types of Databases</a:t>
            </a:r>
          </a:p>
          <a:p>
            <a:pPr>
              <a:buFont typeface="Arial" panose="020B0604020202020204" pitchFamily="34" charset="0"/>
              <a:buChar char="•"/>
            </a:pPr>
            <a:endParaRPr lang="en-US" sz="1800" dirty="0">
              <a:cs typeface="Segoe UI"/>
            </a:endParaRPr>
          </a:p>
          <a:p>
            <a:pPr lvl="1">
              <a:buFont typeface="Arial" panose="020B0604020202020204" pitchFamily="34" charset="0"/>
              <a:buChar char="•"/>
            </a:pPr>
            <a:r>
              <a:rPr lang="en-US" sz="1800" dirty="0">
                <a:cs typeface="Segoe UI"/>
              </a:rPr>
              <a:t>    </a:t>
            </a:r>
            <a:r>
              <a:rPr lang="en-US" sz="1800" b="1" dirty="0">
                <a:cs typeface="Segoe UI"/>
              </a:rPr>
              <a:t>Relational</a:t>
            </a:r>
            <a:r>
              <a:rPr lang="en-US" sz="1800" dirty="0">
                <a:cs typeface="Segoe UI"/>
              </a:rPr>
              <a:t>: Transactional use-cases</a:t>
            </a:r>
          </a:p>
          <a:p>
            <a:pPr lvl="1">
              <a:buFont typeface="Arial" panose="020B0604020202020204" pitchFamily="34" charset="0"/>
              <a:buChar char="•"/>
            </a:pPr>
            <a:r>
              <a:rPr lang="en-US" sz="1800" dirty="0">
                <a:cs typeface="Segoe UI"/>
              </a:rPr>
              <a:t>    </a:t>
            </a:r>
            <a:r>
              <a:rPr lang="en-US" sz="1800" b="1" dirty="0">
                <a:cs typeface="Segoe UI"/>
              </a:rPr>
              <a:t>Graph</a:t>
            </a:r>
            <a:r>
              <a:rPr lang="en-US" sz="1800" dirty="0">
                <a:cs typeface="Segoe UI"/>
              </a:rPr>
              <a:t>: Graph-specific use-cases.  </a:t>
            </a:r>
            <a:r>
              <a:rPr lang="en-US" sz="1800" b="1" dirty="0">
                <a:cs typeface="Segoe UI"/>
              </a:rPr>
              <a:t>RDF</a:t>
            </a:r>
            <a:r>
              <a:rPr lang="en-US" sz="1800" dirty="0">
                <a:cs typeface="Segoe UI"/>
              </a:rPr>
              <a:t> (</a:t>
            </a:r>
            <a:r>
              <a:rPr lang="en-US" sz="1800" b="1" dirty="0" err="1">
                <a:cs typeface="Segoe UI"/>
              </a:rPr>
              <a:t>triplestores</a:t>
            </a:r>
            <a:r>
              <a:rPr lang="en-US" sz="1800" dirty="0">
                <a:cs typeface="Segoe UI"/>
              </a:rPr>
              <a:t>) and </a:t>
            </a:r>
            <a:r>
              <a:rPr lang="en-US" sz="1800" b="1" dirty="0">
                <a:cs typeface="Segoe UI"/>
              </a:rPr>
              <a:t>LPG</a:t>
            </a:r>
            <a:r>
              <a:rPr lang="en-US" sz="1800" dirty="0">
                <a:cs typeface="Segoe UI"/>
              </a:rPr>
              <a:t> (</a:t>
            </a:r>
            <a:r>
              <a:rPr lang="en-US" sz="1800" b="1" dirty="0">
                <a:cs typeface="Segoe UI"/>
              </a:rPr>
              <a:t>vertices, edges</a:t>
            </a:r>
            <a:r>
              <a:rPr lang="en-US" sz="1800" dirty="0">
                <a:cs typeface="Segoe UI"/>
              </a:rPr>
              <a:t>)</a:t>
            </a:r>
          </a:p>
          <a:p>
            <a:pPr lvl="1">
              <a:buFont typeface="Arial" panose="020B0604020202020204" pitchFamily="34" charset="0"/>
              <a:buChar char="•"/>
            </a:pPr>
            <a:r>
              <a:rPr lang="en-US" sz="1800" dirty="0">
                <a:cs typeface="Segoe UI"/>
              </a:rPr>
              <a:t>    </a:t>
            </a:r>
            <a:r>
              <a:rPr lang="en-US" sz="1800" b="1" dirty="0">
                <a:cs typeface="Segoe UI"/>
              </a:rPr>
              <a:t>NoSQL:</a:t>
            </a:r>
            <a:r>
              <a:rPr lang="en-US" sz="1800" dirty="0">
                <a:cs typeface="Segoe UI"/>
              </a:rPr>
              <a:t> including the Cosmos DB NoSQL API: </a:t>
            </a:r>
            <a:r>
              <a:rPr lang="en-US" sz="1800" b="1" dirty="0">
                <a:cs typeface="Segoe UI"/>
              </a:rPr>
              <a:t>General Purpose</a:t>
            </a:r>
          </a:p>
          <a:p>
            <a:pPr lvl="1">
              <a:buFont typeface="Arial" panose="020B0604020202020204" pitchFamily="34" charset="0"/>
              <a:buChar char="•"/>
            </a:pPr>
            <a:endParaRPr lang="en-US" sz="1800" dirty="0">
              <a:cs typeface="Segoe UI"/>
            </a:endParaRPr>
          </a:p>
          <a:p>
            <a:pPr>
              <a:buFont typeface="Arial" panose="020B0604020202020204" pitchFamily="34" charset="0"/>
              <a:buChar char="•"/>
            </a:pPr>
            <a:r>
              <a:rPr lang="en-US" sz="1800" dirty="0">
                <a:cs typeface="Segoe UI"/>
              </a:rPr>
              <a:t>   </a:t>
            </a:r>
            <a:r>
              <a:rPr lang="en-US" sz="1800" b="1" dirty="0">
                <a:cs typeface="Segoe UI"/>
              </a:rPr>
              <a:t>Think Differently; Why another Graph Solution?</a:t>
            </a:r>
            <a:endParaRPr lang="en-US" sz="1800" dirty="0">
              <a:cs typeface="Segoe UI"/>
            </a:endParaRPr>
          </a:p>
          <a:p>
            <a:pPr>
              <a:buFont typeface="Arial" panose="020B0604020202020204" pitchFamily="34" charset="0"/>
              <a:buChar char="•"/>
            </a:pPr>
            <a:endParaRPr lang="en-US" sz="1800" dirty="0">
              <a:cs typeface="Segoe UI"/>
            </a:endParaRPr>
          </a:p>
          <a:p>
            <a:pPr lvl="1">
              <a:buFont typeface="Arial" panose="020B0604020202020204" pitchFamily="34" charset="0"/>
              <a:buChar char="•"/>
            </a:pPr>
            <a:r>
              <a:rPr lang="en-US" sz="1800" dirty="0">
                <a:cs typeface="Segoe UI"/>
              </a:rPr>
              <a:t>    </a:t>
            </a:r>
            <a:r>
              <a:rPr lang="en-US" sz="1800" b="1" dirty="0">
                <a:cs typeface="Segoe UI"/>
              </a:rPr>
              <a:t>Fast execution speed</a:t>
            </a:r>
            <a:r>
              <a:rPr lang="en-US" sz="1800" dirty="0">
                <a:cs typeface="Segoe UI"/>
              </a:rPr>
              <a:t>, and </a:t>
            </a:r>
            <a:r>
              <a:rPr lang="en-US" sz="1800" b="1" dirty="0">
                <a:cs typeface="Segoe UI"/>
              </a:rPr>
              <a:t>lower Cosmos DB RU costs</a:t>
            </a:r>
          </a:p>
          <a:p>
            <a:pPr lvl="1">
              <a:buFont typeface="Arial" panose="020B0604020202020204" pitchFamily="34" charset="0"/>
              <a:buChar char="•"/>
            </a:pPr>
            <a:r>
              <a:rPr lang="en-US" sz="1800" dirty="0">
                <a:cs typeface="Segoe UI"/>
              </a:rPr>
              <a:t>    Lower barrier to entry for new apps: </a:t>
            </a:r>
            <a:r>
              <a:rPr lang="en-US" sz="1800" b="1" dirty="0">
                <a:cs typeface="Segoe UI"/>
              </a:rPr>
              <a:t>simplicity, based on SQL</a:t>
            </a:r>
          </a:p>
          <a:p>
            <a:pPr lvl="2">
              <a:buFont typeface="Arial" panose="020B0604020202020204" pitchFamily="34" charset="0"/>
              <a:buChar char="•"/>
            </a:pPr>
            <a:r>
              <a:rPr lang="en-US" sz="1800" dirty="0">
                <a:cs typeface="Segoe UI"/>
              </a:rPr>
              <a:t>    Structured Query Language.  Zero-to-low learning curve vs Graph DB syntaxes</a:t>
            </a:r>
          </a:p>
          <a:p>
            <a:pPr lvl="1">
              <a:buFont typeface="Arial" panose="020B0604020202020204" pitchFamily="34" charset="0"/>
              <a:buChar char="•"/>
            </a:pPr>
            <a:r>
              <a:rPr lang="en-US" sz="1800" dirty="0">
                <a:cs typeface="Segoe UI"/>
              </a:rPr>
              <a:t>    </a:t>
            </a:r>
            <a:r>
              <a:rPr lang="en-US" sz="1800" b="1" dirty="0">
                <a:cs typeface="Segoe UI"/>
              </a:rPr>
              <a:t>Reusable design</a:t>
            </a:r>
          </a:p>
          <a:p>
            <a:pPr lvl="1">
              <a:buFont typeface="Arial" panose="020B0604020202020204" pitchFamily="34" charset="0"/>
              <a:buChar char="•"/>
            </a:pPr>
            <a:r>
              <a:rPr lang="en-US" sz="1800" b="1" dirty="0">
                <a:cs typeface="Segoe UI"/>
              </a:rPr>
              <a:t>    Faster time-to-market.</a:t>
            </a:r>
            <a:r>
              <a:rPr lang="en-US" sz="1800" dirty="0">
                <a:cs typeface="Segoe UI"/>
              </a:rPr>
              <a:t>  Zero to POC in days.  A Reference Implementation</a:t>
            </a:r>
          </a:p>
          <a:p>
            <a:pPr lvl="1">
              <a:buFont typeface="Arial" panose="020B0604020202020204" pitchFamily="34" charset="0"/>
              <a:buChar char="•"/>
            </a:pPr>
            <a:r>
              <a:rPr lang="en-US" sz="1800" dirty="0">
                <a:cs typeface="Segoe UI"/>
              </a:rPr>
              <a:t>    Enables </a:t>
            </a:r>
            <a:r>
              <a:rPr lang="en-US" sz="1800" b="1" dirty="0">
                <a:cs typeface="Segoe UI"/>
              </a:rPr>
              <a:t>better integration </a:t>
            </a:r>
            <a:r>
              <a:rPr lang="en-US" sz="1800" dirty="0">
                <a:cs typeface="Segoe UI"/>
              </a:rPr>
              <a:t>with the rest of Azure</a:t>
            </a:r>
          </a:p>
          <a:p>
            <a:pPr lvl="1">
              <a:buFont typeface="Arial" panose="020B0604020202020204" pitchFamily="34" charset="0"/>
              <a:buChar char="•"/>
            </a:pPr>
            <a:endParaRPr lang="en-US" sz="1800" dirty="0">
              <a:cs typeface="Segoe UI"/>
            </a:endParaRP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0105626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BB390-B73E-4812-940C-A2213C93E2DC}"/>
              </a:ext>
            </a:extLst>
          </p:cNvPr>
          <p:cNvSpPr>
            <a:spLocks noGrp="1"/>
          </p:cNvSpPr>
          <p:nvPr>
            <p:ph type="title"/>
          </p:nvPr>
        </p:nvSpPr>
        <p:spPr>
          <a:xfrm>
            <a:off x="455995" y="620428"/>
            <a:ext cx="11306469" cy="397545"/>
          </a:xfrm>
        </p:spPr>
        <p:txBody>
          <a:bodyPr/>
          <a:lstStyle/>
          <a:p>
            <a:r>
              <a:rPr lang="en-US" dirty="0">
                <a:solidFill>
                  <a:schemeClr val="accent2">
                    <a:lumMod val="60000"/>
                    <a:lumOff val="40000"/>
                  </a:schemeClr>
                </a:solidFill>
                <a:cs typeface="Segoe UI Semibold"/>
              </a:rPr>
              <a:t>Design Foundations:  The concept of RDF Triples and </a:t>
            </a:r>
            <a:r>
              <a:rPr lang="en-US" dirty="0" err="1">
                <a:solidFill>
                  <a:schemeClr val="accent2">
                    <a:lumMod val="60000"/>
                    <a:lumOff val="40000"/>
                  </a:schemeClr>
                </a:solidFill>
                <a:cs typeface="Segoe UI Semibold"/>
              </a:rPr>
              <a:t>Triplestores</a:t>
            </a:r>
            <a:endParaRPr lang="en-US" dirty="0">
              <a:solidFill>
                <a:schemeClr val="accent2">
                  <a:lumMod val="60000"/>
                  <a:lumOff val="40000"/>
                </a:schemeClr>
              </a:solidFill>
            </a:endParaRPr>
          </a:p>
        </p:txBody>
      </p:sp>
      <p:sp>
        <p:nvSpPr>
          <p:cNvPr id="3" name="Text Placeholder 2">
            <a:extLst>
              <a:ext uri="{FF2B5EF4-FFF2-40B4-BE49-F238E27FC236}">
                <a16:creationId xmlns:a16="http://schemas.microsoft.com/office/drawing/2014/main" id="{AC3E1E3F-8E9B-4AA3-AFD9-4D7278053F9A}"/>
              </a:ext>
            </a:extLst>
          </p:cNvPr>
          <p:cNvSpPr>
            <a:spLocks noGrp="1"/>
          </p:cNvSpPr>
          <p:nvPr>
            <p:ph type="body" sz="quarter" idx="10"/>
          </p:nvPr>
        </p:nvSpPr>
        <p:spPr>
          <a:xfrm>
            <a:off x="455995" y="1922586"/>
            <a:ext cx="9384447" cy="1200329"/>
          </a:xfrm>
        </p:spPr>
        <p:txBody>
          <a:bodyPr vert="horz" wrap="square" lIns="0" tIns="0" rIns="0" bIns="0" rtlCol="0" anchor="t">
            <a:spAutoFit/>
          </a:bodyPr>
          <a:lstStyle/>
          <a:p>
            <a:pPr marL="280035" indent="-280035">
              <a:lnSpc>
                <a:spcPct val="150000"/>
              </a:lnSpc>
              <a:spcAft>
                <a:spcPts val="588"/>
              </a:spcAft>
              <a:buFont typeface="Arial,Sans-Serif" panose="020B0604020202020204" pitchFamily="34" charset="0"/>
            </a:pPr>
            <a:endParaRPr lang="en-US" dirty="0">
              <a:ea typeface="+mn-lt"/>
              <a:cs typeface="+mn-lt"/>
            </a:endParaRPr>
          </a:p>
          <a:p>
            <a:pPr marL="280035" indent="-280035">
              <a:lnSpc>
                <a:spcPct val="90000"/>
              </a:lnSpc>
              <a:spcAft>
                <a:spcPts val="588"/>
              </a:spcAft>
              <a:buFont typeface="Arial,Sans-Serif" panose="020B0604020202020204" pitchFamily="34" charset="0"/>
              <a:buChar char="•"/>
            </a:pPr>
            <a:endParaRPr lang="en-US" dirty="0">
              <a:ea typeface="+mn-lt"/>
              <a:cs typeface="+mn-lt"/>
            </a:endParaRPr>
          </a:p>
          <a:p>
            <a:pPr marL="335915" indent="-335915"/>
            <a:endParaRPr lang="en-US" dirty="0">
              <a:ea typeface="+mn-lt"/>
              <a:cs typeface="+mn-lt"/>
            </a:endParaRPr>
          </a:p>
        </p:txBody>
      </p:sp>
      <p:sp>
        <p:nvSpPr>
          <p:cNvPr id="4" name="TextBox 3">
            <a:extLst>
              <a:ext uri="{FF2B5EF4-FFF2-40B4-BE49-F238E27FC236}">
                <a16:creationId xmlns:a16="http://schemas.microsoft.com/office/drawing/2014/main" id="{40C999F7-4F4C-403D-A55C-E359CFC56B8B}"/>
              </a:ext>
            </a:extLst>
          </p:cNvPr>
          <p:cNvSpPr txBox="1"/>
          <p:nvPr/>
        </p:nvSpPr>
        <p:spPr>
          <a:xfrm>
            <a:off x="1681286" y="2823954"/>
            <a:ext cx="10081178" cy="3342453"/>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r>
              <a:rPr lang="en-US" sz="1800" b="1" dirty="0">
                <a:cs typeface="Segoe UI"/>
              </a:rPr>
              <a:t>Examples:</a:t>
            </a:r>
          </a:p>
          <a:p>
            <a:pPr lvl="2"/>
            <a:r>
              <a:rPr lang="en-US" sz="1600" dirty="0">
                <a:latin typeface="Courier New" panose="02070309020205020404" pitchFamily="49" charset="0"/>
                <a:cs typeface="Courier New" panose="02070309020205020404" pitchFamily="49" charset="0"/>
              </a:rPr>
              <a:t>Microsoft    </a:t>
            </a:r>
            <a:r>
              <a:rPr lang="en-US" sz="1600" dirty="0" err="1">
                <a:latin typeface="Courier New" panose="02070309020205020404" pitchFamily="49" charset="0"/>
                <a:cs typeface="Courier New" panose="02070309020205020404" pitchFamily="49" charset="0"/>
              </a:rPr>
              <a:t>is_a</a:t>
            </a:r>
            <a:r>
              <a:rPr lang="en-US" sz="1600" dirty="0">
                <a:latin typeface="Courier New" panose="02070309020205020404" pitchFamily="49" charset="0"/>
                <a:cs typeface="Courier New" panose="02070309020205020404" pitchFamily="49" charset="0"/>
              </a:rPr>
              <a:t>             Technology Company</a:t>
            </a:r>
          </a:p>
          <a:p>
            <a:pPr lvl="2"/>
            <a:r>
              <a:rPr lang="en-US" sz="1600" dirty="0">
                <a:latin typeface="Courier New" panose="02070309020205020404" pitchFamily="49" charset="0"/>
                <a:cs typeface="Courier New" panose="02070309020205020404" pitchFamily="49" charset="0"/>
              </a:rPr>
              <a:t>Java         </a:t>
            </a:r>
            <a:r>
              <a:rPr lang="en-US" sz="1600" dirty="0" err="1">
                <a:latin typeface="Courier New" panose="02070309020205020404" pitchFamily="49" charset="0"/>
                <a:cs typeface="Courier New" panose="02070309020205020404" pitchFamily="49" charset="0"/>
              </a:rPr>
              <a:t>is_a</a:t>
            </a:r>
            <a:r>
              <a:rPr lang="en-US" sz="1600" dirty="0">
                <a:latin typeface="Courier New" panose="02070309020205020404" pitchFamily="49" charset="0"/>
                <a:cs typeface="Courier New" panose="02070309020205020404" pitchFamily="49" charset="0"/>
              </a:rPr>
              <a:t>             Programming Language</a:t>
            </a:r>
          </a:p>
          <a:p>
            <a:pPr lvl="2"/>
            <a:r>
              <a:rPr lang="en-US" sz="1600" dirty="0">
                <a:latin typeface="Courier New" panose="02070309020205020404" pitchFamily="49" charset="0"/>
                <a:cs typeface="Courier New" panose="02070309020205020404" pitchFamily="49" charset="0"/>
              </a:rPr>
              <a:t>C            </a:t>
            </a:r>
            <a:r>
              <a:rPr lang="en-US" sz="1600" dirty="0" err="1">
                <a:latin typeface="Courier New" panose="02070309020205020404" pitchFamily="49" charset="0"/>
                <a:cs typeface="Courier New" panose="02070309020205020404" pitchFamily="49" charset="0"/>
              </a:rPr>
              <a:t>is_a</a:t>
            </a:r>
            <a:r>
              <a:rPr lang="en-US" sz="1600" dirty="0">
                <a:latin typeface="Courier New" panose="02070309020205020404" pitchFamily="49" charset="0"/>
                <a:cs typeface="Courier New" panose="02070309020205020404" pitchFamily="49" charset="0"/>
              </a:rPr>
              <a:t>             Programming Language</a:t>
            </a:r>
          </a:p>
          <a:p>
            <a:pPr lvl="2"/>
            <a:r>
              <a:rPr lang="en-US" sz="1600" dirty="0">
                <a:latin typeface="Courier New" panose="02070309020205020404" pitchFamily="49" charset="0"/>
                <a:cs typeface="Courier New" panose="02070309020205020404" pitchFamily="49" charset="0"/>
              </a:rPr>
              <a:t>Cosmos DB    </a:t>
            </a:r>
            <a:r>
              <a:rPr lang="en-US" sz="1600" dirty="0" err="1">
                <a:latin typeface="Courier New" panose="02070309020205020404" pitchFamily="49" charset="0"/>
                <a:cs typeface="Courier New" panose="02070309020205020404" pitchFamily="49" charset="0"/>
              </a:rPr>
              <a:t>is_a</a:t>
            </a:r>
            <a:r>
              <a:rPr lang="en-US" sz="1600" dirty="0">
                <a:latin typeface="Courier New" panose="02070309020205020404" pitchFamily="49" charset="0"/>
                <a:cs typeface="Courier New" panose="02070309020205020404" pitchFamily="49" charset="0"/>
              </a:rPr>
              <a:t>             Database System</a:t>
            </a:r>
          </a:p>
          <a:p>
            <a:pPr lvl="2"/>
            <a:r>
              <a:rPr lang="en-US" sz="1600" dirty="0">
                <a:latin typeface="Courier New" panose="02070309020205020404" pitchFamily="49" charset="0"/>
                <a:cs typeface="Courier New" panose="02070309020205020404" pitchFamily="49" charset="0"/>
              </a:rPr>
              <a:t>Cosmos DB    </a:t>
            </a:r>
            <a:r>
              <a:rPr lang="en-US" sz="1600" dirty="0" err="1">
                <a:latin typeface="Courier New" panose="02070309020205020404" pitchFamily="49" charset="0"/>
                <a:cs typeface="Courier New" panose="02070309020205020404" pitchFamily="49" charset="0"/>
              </a:rPr>
              <a:t>is_a</a:t>
            </a:r>
            <a:r>
              <a:rPr lang="en-US" sz="1600" dirty="0">
                <a:latin typeface="Courier New" panose="02070309020205020404" pitchFamily="49" charset="0"/>
                <a:cs typeface="Courier New" panose="02070309020205020404" pitchFamily="49" charset="0"/>
              </a:rPr>
              <a:t>             NoSQL Database System</a:t>
            </a:r>
          </a:p>
          <a:p>
            <a:pPr lvl="2"/>
            <a:r>
              <a:rPr lang="en-US" sz="1600" dirty="0">
                <a:latin typeface="Courier New" panose="02070309020205020404" pitchFamily="49" charset="0"/>
                <a:cs typeface="Courier New" panose="02070309020205020404" pitchFamily="49" charset="0"/>
              </a:rPr>
              <a:t>Cosmos DB    </a:t>
            </a:r>
            <a:r>
              <a:rPr lang="en-US" sz="1600" dirty="0" err="1">
                <a:latin typeface="Courier New" panose="02070309020205020404" pitchFamily="49" charset="0"/>
                <a:cs typeface="Courier New" panose="02070309020205020404" pitchFamily="49" charset="0"/>
              </a:rPr>
              <a:t>has_a_sdk_for</a:t>
            </a:r>
            <a:r>
              <a:rPr lang="en-US" sz="1600" dirty="0">
                <a:latin typeface="Courier New" panose="02070309020205020404" pitchFamily="49" charset="0"/>
                <a:cs typeface="Courier New" panose="02070309020205020404" pitchFamily="49" charset="0"/>
              </a:rPr>
              <a:t>    Java</a:t>
            </a:r>
          </a:p>
          <a:p>
            <a:pPr lvl="2"/>
            <a:r>
              <a:rPr lang="en-US" sz="1600" dirty="0">
                <a:latin typeface="Courier New" panose="02070309020205020404" pitchFamily="49" charset="0"/>
                <a:cs typeface="Courier New" panose="02070309020205020404" pitchFamily="49" charset="0"/>
              </a:rPr>
              <a:t>Cosmos DB    </a:t>
            </a:r>
            <a:r>
              <a:rPr lang="en-US" sz="1600" dirty="0" err="1">
                <a:latin typeface="Courier New" panose="02070309020205020404" pitchFamily="49" charset="0"/>
                <a:cs typeface="Courier New" panose="02070309020205020404" pitchFamily="49" charset="0"/>
              </a:rPr>
              <a:t>has_a_sdk_for</a:t>
            </a:r>
            <a:r>
              <a:rPr lang="en-US" sz="1600" dirty="0">
                <a:latin typeface="Courier New" panose="02070309020205020404" pitchFamily="49" charset="0"/>
                <a:cs typeface="Courier New" panose="02070309020205020404" pitchFamily="49" charset="0"/>
              </a:rPr>
              <a:t>    C# </a:t>
            </a:r>
          </a:p>
          <a:p>
            <a:pPr lvl="2"/>
            <a:r>
              <a:rPr lang="en-US" sz="1600" dirty="0">
                <a:latin typeface="Courier New" panose="02070309020205020404" pitchFamily="49" charset="0"/>
                <a:cs typeface="Courier New" panose="02070309020205020404" pitchFamily="49" charset="0"/>
              </a:rPr>
              <a:t>Chris        </a:t>
            </a:r>
            <a:r>
              <a:rPr lang="en-US" sz="1600" dirty="0" err="1">
                <a:latin typeface="Courier New" panose="02070309020205020404" pitchFamily="49" charset="0"/>
                <a:cs typeface="Courier New" panose="02070309020205020404" pitchFamily="49" charset="0"/>
              </a:rPr>
              <a:t>works_at</a:t>
            </a:r>
            <a:r>
              <a:rPr lang="en-US" sz="1600" dirty="0">
                <a:latin typeface="Courier New" panose="02070309020205020404" pitchFamily="49" charset="0"/>
                <a:cs typeface="Courier New" panose="02070309020205020404" pitchFamily="49" charset="0"/>
              </a:rPr>
              <a:t>         Microsoft</a:t>
            </a:r>
          </a:p>
          <a:p>
            <a:pPr lvl="2"/>
            <a:r>
              <a:rPr lang="en-US" sz="1600" dirty="0">
                <a:latin typeface="Courier New" panose="02070309020205020404" pitchFamily="49" charset="0"/>
                <a:cs typeface="Courier New" panose="02070309020205020404" pitchFamily="49" charset="0"/>
              </a:rPr>
              <a:t>Chris        </a:t>
            </a:r>
            <a:r>
              <a:rPr lang="en-US" sz="1600" dirty="0" err="1">
                <a:latin typeface="Courier New" panose="02070309020205020404" pitchFamily="49" charset="0"/>
                <a:cs typeface="Courier New" panose="02070309020205020404" pitchFamily="49" charset="0"/>
              </a:rPr>
              <a:t>has_role</a:t>
            </a:r>
            <a:r>
              <a:rPr lang="en-US" sz="1600" dirty="0">
                <a:latin typeface="Courier New" panose="02070309020205020404" pitchFamily="49" charset="0"/>
                <a:cs typeface="Courier New" panose="02070309020205020404" pitchFamily="49" charset="0"/>
              </a:rPr>
              <a:t>         GBB</a:t>
            </a:r>
          </a:p>
          <a:p>
            <a:pPr>
              <a:buFont typeface="Arial" panose="020B0604020202020204" pitchFamily="34" charset="0"/>
              <a:buChar char="•"/>
            </a:pPr>
            <a:endParaRPr lang="en-US" sz="1800" dirty="0">
              <a:cs typeface="Segoe UI"/>
            </a:endParaRPr>
          </a:p>
          <a:p>
            <a:r>
              <a:rPr lang="en-US" sz="1800" dirty="0">
                <a:cs typeface="Segoe UI"/>
              </a:rPr>
              <a:t>The triples are quite granular, typical solution has many </a:t>
            </a:r>
            <a:r>
              <a:rPr lang="en-US" sz="1800" dirty="0" err="1">
                <a:cs typeface="Segoe UI"/>
              </a:rPr>
              <a:t>many</a:t>
            </a:r>
            <a:r>
              <a:rPr lang="en-US" sz="1800" dirty="0">
                <a:cs typeface="Segoe UI"/>
              </a:rPr>
              <a:t> of these</a:t>
            </a:r>
          </a:p>
        </p:txBody>
      </p:sp>
      <p:sp>
        <p:nvSpPr>
          <p:cNvPr id="9" name="Rectangle 8">
            <a:extLst>
              <a:ext uri="{FF2B5EF4-FFF2-40B4-BE49-F238E27FC236}">
                <a16:creationId xmlns:a16="http://schemas.microsoft.com/office/drawing/2014/main" id="{E3743541-CC54-4122-901F-31E4C928C0B5}"/>
              </a:ext>
            </a:extLst>
          </p:cNvPr>
          <p:cNvSpPr/>
          <p:nvPr/>
        </p:nvSpPr>
        <p:spPr bwMode="auto">
          <a:xfrm>
            <a:off x="5667829" y="968829"/>
            <a:ext cx="914400"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C15BA176-C466-49D4-B33F-D61EDF0FB711}"/>
              </a:ext>
            </a:extLst>
          </p:cNvPr>
          <p:cNvSpPr/>
          <p:nvPr/>
        </p:nvSpPr>
        <p:spPr bwMode="auto">
          <a:xfrm>
            <a:off x="8432798" y="5417455"/>
            <a:ext cx="1807027" cy="152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34DBF81F-4274-4E2A-AAB7-489C7A6E6394}"/>
              </a:ext>
            </a:extLst>
          </p:cNvPr>
          <p:cNvSpPr/>
          <p:nvPr/>
        </p:nvSpPr>
        <p:spPr bwMode="auto">
          <a:xfrm>
            <a:off x="11442970" y="1188395"/>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B6E6037-C806-4A4B-A60D-ABC4892E98B9}"/>
              </a:ext>
            </a:extLst>
          </p:cNvPr>
          <p:cNvSpPr/>
          <p:nvPr/>
        </p:nvSpPr>
        <p:spPr bwMode="auto">
          <a:xfrm>
            <a:off x="11370012" y="1139756"/>
            <a:ext cx="249676" cy="71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descr="Graphical user interface, text, application&#10;&#10;Description automatically generated">
            <a:extLst>
              <a:ext uri="{FF2B5EF4-FFF2-40B4-BE49-F238E27FC236}">
                <a16:creationId xmlns:a16="http://schemas.microsoft.com/office/drawing/2014/main" id="{9EEF3278-3BC1-82E6-E464-43F730D275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7102" y="1405394"/>
            <a:ext cx="5581453" cy="1240895"/>
          </a:xfrm>
          <a:prstGeom prst="rect">
            <a:avLst/>
          </a:prstGeom>
        </p:spPr>
      </p:pic>
    </p:spTree>
    <p:extLst>
      <p:ext uri="{BB962C8B-B14F-4D97-AF65-F5344CB8AC3E}">
        <p14:creationId xmlns:p14="http://schemas.microsoft.com/office/powerpoint/2010/main" val="3446265947"/>
      </p:ext>
    </p:extLst>
  </p:cSld>
  <p:clrMapOvr>
    <a:masterClrMapping/>
  </p:clrMapOvr>
  <p:transition>
    <p:fade/>
  </p:transition>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custGeom>
          <a:avLst/>
          <a:gdLst>
            <a:gd name="connsiteX0" fmla="*/ 0 w 7300570"/>
            <a:gd name="connsiteY0" fmla="*/ 363326 h 4857293"/>
            <a:gd name="connsiteX1" fmla="*/ 363326 w 7300570"/>
            <a:gd name="connsiteY1" fmla="*/ 0 h 4857293"/>
            <a:gd name="connsiteX2" fmla="*/ 954979 w 7300570"/>
            <a:gd name="connsiteY2" fmla="*/ 0 h 4857293"/>
            <a:gd name="connsiteX3" fmla="*/ 1415153 w 7300570"/>
            <a:gd name="connsiteY3" fmla="*/ 0 h 4857293"/>
            <a:gd name="connsiteX4" fmla="*/ 1941066 w 7300570"/>
            <a:gd name="connsiteY4" fmla="*/ 0 h 4857293"/>
            <a:gd name="connsiteX5" fmla="*/ 2466980 w 7300570"/>
            <a:gd name="connsiteY5" fmla="*/ 0 h 4857293"/>
            <a:gd name="connsiteX6" fmla="*/ 2992893 w 7300570"/>
            <a:gd name="connsiteY6" fmla="*/ 0 h 4857293"/>
            <a:gd name="connsiteX7" fmla="*/ 3650285 w 7300570"/>
            <a:gd name="connsiteY7" fmla="*/ 0 h 4857293"/>
            <a:gd name="connsiteX8" fmla="*/ 4307677 w 7300570"/>
            <a:gd name="connsiteY8" fmla="*/ 0 h 4857293"/>
            <a:gd name="connsiteX9" fmla="*/ 4899329 w 7300570"/>
            <a:gd name="connsiteY9" fmla="*/ 0 h 4857293"/>
            <a:gd name="connsiteX10" fmla="*/ 5425243 w 7300570"/>
            <a:gd name="connsiteY10" fmla="*/ 0 h 4857293"/>
            <a:gd name="connsiteX11" fmla="*/ 6016895 w 7300570"/>
            <a:gd name="connsiteY11" fmla="*/ 0 h 4857293"/>
            <a:gd name="connsiteX12" fmla="*/ 6937244 w 7300570"/>
            <a:gd name="connsiteY12" fmla="*/ 0 h 4857293"/>
            <a:gd name="connsiteX13" fmla="*/ 7300570 w 7300570"/>
            <a:gd name="connsiteY13" fmla="*/ 363326 h 4857293"/>
            <a:gd name="connsiteX14" fmla="*/ 7300570 w 7300570"/>
            <a:gd name="connsiteY14" fmla="*/ 1010460 h 4857293"/>
            <a:gd name="connsiteX15" fmla="*/ 7300570 w 7300570"/>
            <a:gd name="connsiteY15" fmla="*/ 1698900 h 4857293"/>
            <a:gd name="connsiteX16" fmla="*/ 7300570 w 7300570"/>
            <a:gd name="connsiteY16" fmla="*/ 2346034 h 4857293"/>
            <a:gd name="connsiteX17" fmla="*/ 7300570 w 7300570"/>
            <a:gd name="connsiteY17" fmla="*/ 2993167 h 4857293"/>
            <a:gd name="connsiteX18" fmla="*/ 7300570 w 7300570"/>
            <a:gd name="connsiteY18" fmla="*/ 3722914 h 4857293"/>
            <a:gd name="connsiteX19" fmla="*/ 7300570 w 7300570"/>
            <a:gd name="connsiteY19" fmla="*/ 4493967 h 4857293"/>
            <a:gd name="connsiteX20" fmla="*/ 6937244 w 7300570"/>
            <a:gd name="connsiteY20" fmla="*/ 4857293 h 4857293"/>
            <a:gd name="connsiteX21" fmla="*/ 6214113 w 7300570"/>
            <a:gd name="connsiteY21" fmla="*/ 4857293 h 4857293"/>
            <a:gd name="connsiteX22" fmla="*/ 5753939 w 7300570"/>
            <a:gd name="connsiteY22" fmla="*/ 4857293 h 4857293"/>
            <a:gd name="connsiteX23" fmla="*/ 5030808 w 7300570"/>
            <a:gd name="connsiteY23" fmla="*/ 4857293 h 4857293"/>
            <a:gd name="connsiteX24" fmla="*/ 4241938 w 7300570"/>
            <a:gd name="connsiteY24" fmla="*/ 4857293 h 4857293"/>
            <a:gd name="connsiteX25" fmla="*/ 3781763 w 7300570"/>
            <a:gd name="connsiteY25" fmla="*/ 4857293 h 4857293"/>
            <a:gd name="connsiteX26" fmla="*/ 3190111 w 7300570"/>
            <a:gd name="connsiteY26" fmla="*/ 4857293 h 4857293"/>
            <a:gd name="connsiteX27" fmla="*/ 2532719 w 7300570"/>
            <a:gd name="connsiteY27" fmla="*/ 4857293 h 4857293"/>
            <a:gd name="connsiteX28" fmla="*/ 1743849 w 7300570"/>
            <a:gd name="connsiteY28" fmla="*/ 4857293 h 4857293"/>
            <a:gd name="connsiteX29" fmla="*/ 1152196 w 7300570"/>
            <a:gd name="connsiteY29" fmla="*/ 4857293 h 4857293"/>
            <a:gd name="connsiteX30" fmla="*/ 363326 w 7300570"/>
            <a:gd name="connsiteY30" fmla="*/ 4857293 h 4857293"/>
            <a:gd name="connsiteX31" fmla="*/ 0 w 7300570"/>
            <a:gd name="connsiteY31" fmla="*/ 4493967 h 4857293"/>
            <a:gd name="connsiteX32" fmla="*/ 0 w 7300570"/>
            <a:gd name="connsiteY32" fmla="*/ 3888140 h 4857293"/>
            <a:gd name="connsiteX33" fmla="*/ 0 w 7300570"/>
            <a:gd name="connsiteY33" fmla="*/ 3323619 h 4857293"/>
            <a:gd name="connsiteX34" fmla="*/ 0 w 7300570"/>
            <a:gd name="connsiteY34" fmla="*/ 2635179 h 4857293"/>
            <a:gd name="connsiteX35" fmla="*/ 0 w 7300570"/>
            <a:gd name="connsiteY35" fmla="*/ 1988045 h 4857293"/>
            <a:gd name="connsiteX36" fmla="*/ 0 w 7300570"/>
            <a:gd name="connsiteY36" fmla="*/ 1216992 h 4857293"/>
            <a:gd name="connsiteX37" fmla="*/ 0 w 7300570"/>
            <a:gd name="connsiteY37" fmla="*/ 363326 h 4857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7300570" h="4857293" extrusionOk="0">
              <a:moveTo>
                <a:pt x="0" y="363326"/>
              </a:moveTo>
              <a:cubicBezTo>
                <a:pt x="34238" y="174280"/>
                <a:pt x="154414" y="-12819"/>
                <a:pt x="363326" y="0"/>
              </a:cubicBezTo>
              <a:cubicBezTo>
                <a:pt x="510994" y="-25995"/>
                <a:pt x="804663" y="-13820"/>
                <a:pt x="954979" y="0"/>
              </a:cubicBezTo>
              <a:cubicBezTo>
                <a:pt x="1105295" y="13820"/>
                <a:pt x="1187580" y="-48"/>
                <a:pt x="1415153" y="0"/>
              </a:cubicBezTo>
              <a:cubicBezTo>
                <a:pt x="1642726" y="48"/>
                <a:pt x="1692503" y="-24512"/>
                <a:pt x="1941066" y="0"/>
              </a:cubicBezTo>
              <a:cubicBezTo>
                <a:pt x="2189629" y="24512"/>
                <a:pt x="2351331" y="14032"/>
                <a:pt x="2466980" y="0"/>
              </a:cubicBezTo>
              <a:cubicBezTo>
                <a:pt x="2582629" y="-14032"/>
                <a:pt x="2812206" y="2929"/>
                <a:pt x="2992893" y="0"/>
              </a:cubicBezTo>
              <a:cubicBezTo>
                <a:pt x="3173580" y="-2929"/>
                <a:pt x="3472631" y="24740"/>
                <a:pt x="3650285" y="0"/>
              </a:cubicBezTo>
              <a:cubicBezTo>
                <a:pt x="3827939" y="-24740"/>
                <a:pt x="4163395" y="-24861"/>
                <a:pt x="4307677" y="0"/>
              </a:cubicBezTo>
              <a:cubicBezTo>
                <a:pt x="4451959" y="24861"/>
                <a:pt x="4656122" y="-81"/>
                <a:pt x="4899329" y="0"/>
              </a:cubicBezTo>
              <a:cubicBezTo>
                <a:pt x="5142536" y="81"/>
                <a:pt x="5289626" y="-13169"/>
                <a:pt x="5425243" y="0"/>
              </a:cubicBezTo>
              <a:cubicBezTo>
                <a:pt x="5560860" y="13169"/>
                <a:pt x="5847000" y="15180"/>
                <a:pt x="6016895" y="0"/>
              </a:cubicBezTo>
              <a:cubicBezTo>
                <a:pt x="6186790" y="-15180"/>
                <a:pt x="6694001" y="33227"/>
                <a:pt x="6937244" y="0"/>
              </a:cubicBezTo>
              <a:cubicBezTo>
                <a:pt x="7105353" y="-8138"/>
                <a:pt x="7285835" y="153340"/>
                <a:pt x="7300570" y="363326"/>
              </a:cubicBezTo>
              <a:cubicBezTo>
                <a:pt x="7290937" y="650732"/>
                <a:pt x="7311273" y="788544"/>
                <a:pt x="7300570" y="1010460"/>
              </a:cubicBezTo>
              <a:cubicBezTo>
                <a:pt x="7289867" y="1232376"/>
                <a:pt x="7298907" y="1500617"/>
                <a:pt x="7300570" y="1698900"/>
              </a:cubicBezTo>
              <a:cubicBezTo>
                <a:pt x="7302233" y="1897183"/>
                <a:pt x="7271094" y="2060530"/>
                <a:pt x="7300570" y="2346034"/>
              </a:cubicBezTo>
              <a:cubicBezTo>
                <a:pt x="7330046" y="2631538"/>
                <a:pt x="7277959" y="2798365"/>
                <a:pt x="7300570" y="2993167"/>
              </a:cubicBezTo>
              <a:cubicBezTo>
                <a:pt x="7323181" y="3187969"/>
                <a:pt x="7315653" y="3437390"/>
                <a:pt x="7300570" y="3722914"/>
              </a:cubicBezTo>
              <a:cubicBezTo>
                <a:pt x="7285487" y="4008438"/>
                <a:pt x="7299397" y="4115211"/>
                <a:pt x="7300570" y="4493967"/>
              </a:cubicBezTo>
              <a:cubicBezTo>
                <a:pt x="7286506" y="4720983"/>
                <a:pt x="7159030" y="4860315"/>
                <a:pt x="6937244" y="4857293"/>
              </a:cubicBezTo>
              <a:cubicBezTo>
                <a:pt x="6698029" y="4834813"/>
                <a:pt x="6458640" y="4829447"/>
                <a:pt x="6214113" y="4857293"/>
              </a:cubicBezTo>
              <a:cubicBezTo>
                <a:pt x="5969586" y="4885139"/>
                <a:pt x="5884465" y="4849287"/>
                <a:pt x="5753939" y="4857293"/>
              </a:cubicBezTo>
              <a:cubicBezTo>
                <a:pt x="5623413" y="4865299"/>
                <a:pt x="5276527" y="4882336"/>
                <a:pt x="5030808" y="4857293"/>
              </a:cubicBezTo>
              <a:cubicBezTo>
                <a:pt x="4785089" y="4832250"/>
                <a:pt x="4520290" y="4888693"/>
                <a:pt x="4241938" y="4857293"/>
              </a:cubicBezTo>
              <a:cubicBezTo>
                <a:pt x="3963586" y="4825894"/>
                <a:pt x="3907948" y="4864503"/>
                <a:pt x="3781763" y="4857293"/>
              </a:cubicBezTo>
              <a:cubicBezTo>
                <a:pt x="3655579" y="4850083"/>
                <a:pt x="3323432" y="4884121"/>
                <a:pt x="3190111" y="4857293"/>
              </a:cubicBezTo>
              <a:cubicBezTo>
                <a:pt x="3056790" y="4830465"/>
                <a:pt x="2698759" y="4850220"/>
                <a:pt x="2532719" y="4857293"/>
              </a:cubicBezTo>
              <a:cubicBezTo>
                <a:pt x="2366679" y="4864366"/>
                <a:pt x="2131987" y="4861272"/>
                <a:pt x="1743849" y="4857293"/>
              </a:cubicBezTo>
              <a:cubicBezTo>
                <a:pt x="1355711" y="4853315"/>
                <a:pt x="1332206" y="4834259"/>
                <a:pt x="1152196" y="4857293"/>
              </a:cubicBezTo>
              <a:cubicBezTo>
                <a:pt x="972186" y="4880327"/>
                <a:pt x="697676" y="4847103"/>
                <a:pt x="363326" y="4857293"/>
              </a:cubicBezTo>
              <a:cubicBezTo>
                <a:pt x="132341" y="4829010"/>
                <a:pt x="-28194" y="4728157"/>
                <a:pt x="0" y="4493967"/>
              </a:cubicBezTo>
              <a:cubicBezTo>
                <a:pt x="25026" y="4295433"/>
                <a:pt x="-14120" y="4062377"/>
                <a:pt x="0" y="3888140"/>
              </a:cubicBezTo>
              <a:cubicBezTo>
                <a:pt x="14120" y="3713903"/>
                <a:pt x="-18459" y="3473148"/>
                <a:pt x="0" y="3323619"/>
              </a:cubicBezTo>
              <a:cubicBezTo>
                <a:pt x="18459" y="3174090"/>
                <a:pt x="-23289" y="2811164"/>
                <a:pt x="0" y="2635179"/>
              </a:cubicBezTo>
              <a:cubicBezTo>
                <a:pt x="23289" y="2459194"/>
                <a:pt x="26901" y="2133145"/>
                <a:pt x="0" y="1988045"/>
              </a:cubicBezTo>
              <a:cubicBezTo>
                <a:pt x="-26901" y="1842945"/>
                <a:pt x="-20008" y="1587453"/>
                <a:pt x="0" y="1216992"/>
              </a:cubicBezTo>
              <a:cubicBezTo>
                <a:pt x="20008" y="846531"/>
                <a:pt x="-18487" y="744681"/>
                <a:pt x="0" y="363326"/>
              </a:cubicBezTo>
              <a:close/>
            </a:path>
          </a:pathLst>
        </a:custGeom>
        <a:noFill/>
        <a:ln>
          <a:solidFill>
            <a:schemeClr val="tx1"/>
          </a:solidFill>
          <a:headEnd type="none" w="med" len="med"/>
          <a:tailEnd type="none" w="med" len="med"/>
          <a:extLst>
            <a:ext uri="{C807C97D-BFC1-408E-A445-0C87EB9F89A2}">
              <ask:lineSketchStyleProps xmlns:ask="http://schemas.microsoft.com/office/drawing/2018/sketchyshapes" sd="726281118">
                <ask:type>
                  <ask:lineSketchFreehand/>
                </ask:type>
              </ask:lineSketchStyleProps>
            </a:ext>
          </a:extLst>
        </a:ln>
        <a:effectLst/>
      </a:spPr>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lgn="ctr" defTabSz="932472" fontAlgn="base">
          <a:spcBef>
            <a:spcPct val="0"/>
          </a:spcBef>
          <a:spcAft>
            <a:spcPct val="0"/>
          </a:spcAft>
          <a:defRPr sz="2000" dirty="0" err="1">
            <a:solidFill>
              <a:schemeClr val="tx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Microsoft_brand_template_blue</Template>
  <TotalTime>497</TotalTime>
  <Words>2470</Words>
  <Application>Microsoft Office PowerPoint</Application>
  <PresentationFormat>Widescreen</PresentationFormat>
  <Paragraphs>322</Paragraphs>
  <Slides>39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39</vt:i4>
      </vt:variant>
    </vt:vector>
  </HeadingPairs>
  <TitlesOfParts>
    <vt:vector size="49" baseType="lpstr">
      <vt:lpstr>Arial</vt:lpstr>
      <vt:lpstr>Arial,Sans-Serif</vt:lpstr>
      <vt:lpstr>Calibri</vt:lpstr>
      <vt:lpstr>Consolas</vt:lpstr>
      <vt:lpstr>Courier New</vt:lpstr>
      <vt:lpstr>JetBrains Mono</vt:lpstr>
      <vt:lpstr>Segoe UI</vt:lpstr>
      <vt:lpstr>Segoe UI Semibold</vt:lpstr>
      <vt:lpstr>Wingdings</vt:lpstr>
      <vt:lpstr>White Template</vt:lpstr>
      <vt:lpstr>Azure Cosmos DB – AltGraph</vt:lpstr>
      <vt:lpstr>What is AltGraph?</vt:lpstr>
      <vt:lpstr>Presentation Outline</vt:lpstr>
      <vt:lpstr>Influences</vt:lpstr>
      <vt:lpstr>Perception:  What solution would you use if the problem was drawn like this?  </vt:lpstr>
      <vt:lpstr>Perception:  Or if the problem was drawn like this?  </vt:lpstr>
      <vt:lpstr>  </vt:lpstr>
      <vt:lpstr>Database Solutions</vt:lpstr>
      <vt:lpstr>Design Foundations:  The concept of RDF Triples and Triplestores</vt:lpstr>
      <vt:lpstr>Design Foundations:  The concept of an Index (as in Book)</vt:lpstr>
      <vt:lpstr>Design Foundations:  Cosmos DB Partitioning</vt:lpstr>
      <vt:lpstr>Design Foundations:  Performance Optimizations</vt:lpstr>
      <vt:lpstr>Design Foundations:  Spring Boot, Spring Data, Project Lombok</vt:lpstr>
      <vt:lpstr>Design Foundations – v2:  Java Graph Libraries, intern() Strings</vt:lpstr>
      <vt:lpstr>Design Foundations:  D3.js</vt:lpstr>
      <vt:lpstr>Design Foundations: Previous Implementation</vt:lpstr>
      <vt:lpstr>Implementation – v1/NPM:  Cosmos DB NoSQL API</vt:lpstr>
      <vt:lpstr>Implementation – v2/IMDb:  Cosmos DB NoSQL API</vt:lpstr>
      <vt:lpstr>Implementation – v1/NPM:  Sample Library Document</vt:lpstr>
      <vt:lpstr>Implementation – v1/NPM:  Sample Array of Triples</vt:lpstr>
      <vt:lpstr>Implementation – v1/NPM:  Primary Java Classes</vt:lpstr>
      <vt:lpstr>Implementation – v1/NPM:  The Spring Data TripleRepository</vt:lpstr>
      <vt:lpstr>Implementation – v1/NPM:  Building the Graph and Creating D3.js CSV</vt:lpstr>
      <vt:lpstr>Implementation – v2/IMDb:  Primary Java Classes</vt:lpstr>
      <vt:lpstr>x</vt:lpstr>
      <vt:lpstr>Demonstration – v1/NPM:  The Search Form</vt:lpstr>
      <vt:lpstr>Demonstration – v1/NPM:  Graph with a Depth of 1</vt:lpstr>
      <vt:lpstr>Demonstration – v1/NPM:  Graph with a Depth of 2</vt:lpstr>
      <vt:lpstr>Demonstration – v1/NPM:  Graph with a Depth of 2, with Caching</vt:lpstr>
      <vt:lpstr>Demonstration – v1/NPM:  Author-to-Library Graph using the Triple tag values</vt:lpstr>
      <vt:lpstr>Demonstration – v2/IMDB:  Graph and JVM Statistics</vt:lpstr>
      <vt:lpstr>Demonstration – v2/IMDB:  Graph and JVM Statistics</vt:lpstr>
      <vt:lpstr>Demonstration – v2/IMDB:  Network Graph, “One Degree of Kevin Bacon”</vt:lpstr>
      <vt:lpstr>Demonstration – v2/IMDB:  Network Graph, “Two Degrees of Kevin Bacon”</vt:lpstr>
      <vt:lpstr>Demonstration – v2/IMDB:  Network Graph, “Three Degrees of Kevin Bacon”</vt:lpstr>
      <vt:lpstr>Demonstration – v2/IMDB:  Shortest Path – Kevin Bacon to Charlotte Rampling</vt:lpstr>
      <vt:lpstr>Demonstration – v2/IMDB:  Shortest Path – Kevin Bacon to Fred Aistaire</vt:lpstr>
      <vt:lpstr>Demonstration – v2/IMDB:  Page Rank Algorithm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 Anderson (COSMOS DB)</dc:creator>
  <cp:lastModifiedBy>Chris Joakim</cp:lastModifiedBy>
  <cp:revision>179</cp:revision>
  <dcterms:created xsi:type="dcterms:W3CDTF">2021-04-27T14:28:40Z</dcterms:created>
  <dcterms:modified xsi:type="dcterms:W3CDTF">2022-12-07T23:19:25Z</dcterms:modified>
</cp:coreProperties>
</file>

<file path=docProps/thumbnail.jpeg>
</file>